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3" r:id="rId10"/>
    <p:sldId id="268" r:id="rId11"/>
    <p:sldId id="269" r:id="rId12"/>
    <p:sldId id="270" r:id="rId13"/>
    <p:sldId id="276" r:id="rId14"/>
    <p:sldId id="279" r:id="rId15"/>
    <p:sldId id="280" r:id="rId16"/>
    <p:sldId id="281" r:id="rId17"/>
    <p:sldId id="282" r:id="rId18"/>
    <p:sldId id="283" r:id="rId19"/>
    <p:sldId id="284" r:id="rId20"/>
    <p:sldId id="285" r:id="rId21"/>
    <p:sldId id="289" r:id="rId22"/>
    <p:sldId id="290" r:id="rId23"/>
    <p:sldId id="287" r:id="rId24"/>
    <p:sldId id="288" r:id="rId25"/>
    <p:sldId id="291" r:id="rId26"/>
    <p:sldId id="292" r:id="rId27"/>
    <p:sldId id="297" r:id="rId28"/>
    <p:sldId id="294" r:id="rId29"/>
    <p:sldId id="295"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37F3-E937-C2AB-3B48-09A9AA1E2D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73C1C1-F2EB-D20F-D93F-E4934D5BE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DDA81C-400E-462B-6C3A-23A37F733C6D}"/>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FF76FE75-5EDB-0880-5BC3-C0ECC8616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FC6582-375F-6244-2FE8-D17EEA378F17}"/>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3284142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B12B-69C8-D6D4-CB1B-F30DC07288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279C11-4AF5-0623-4EED-6669B9EC7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073D53-B16C-3BC1-DF24-D6CDC2DAD2E1}"/>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FF9A9A25-B529-CAC2-E40A-38757894F0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127324-C24F-E6EE-1C40-6092DEAE4C8F}"/>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228366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766F4-B5A6-4046-4B4E-E2ADB67FD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5A02F0-2CEC-9A7B-D4F1-35AB6D58BB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33EA7-9437-14EF-2F6E-65698A2FB1C5}"/>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82C70F73-B279-8C7C-3DF6-BA73CCADA9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67758-D416-BF74-C35C-FF0AC223A5E7}"/>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204529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C40C-8F99-29A1-CB2D-174C756538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A5F843-16C1-E3E0-7929-9F5E820E1E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91BA1E-6DDA-18C4-D190-075AFE16A2B1}"/>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18BE8B1C-60D5-7DF6-382B-87EC912B10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0EB07F-BA1F-5BBF-A259-1D807F87C46A}"/>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365104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007C-3609-ADCD-A5A5-7C510C275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62EAC1-A4BD-9BB1-C812-11D55AADD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7D9F8-B856-B99C-F665-0DDEBF0E350B}"/>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264117FD-CC3A-1083-B0E1-DBC13FE0F0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1C99E-FF98-A468-9D7F-2DDE85215E55}"/>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138141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E45B-5062-26B3-CE1A-FFB1BC40E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A9477F-4AC6-DC6A-20EE-15B042AD2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FFCC74-6274-DEEC-02A8-3D7F6E083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201E9C-DBB3-23F2-8537-C51BD9309C98}"/>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6" name="Footer Placeholder 5">
            <a:extLst>
              <a:ext uri="{FF2B5EF4-FFF2-40B4-BE49-F238E27FC236}">
                <a16:creationId xmlns:a16="http://schemas.microsoft.com/office/drawing/2014/main" id="{A9C61325-2291-4E51-4FE1-998D1663EB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A7CB75-7E91-5E2C-7A18-3DF432E6A832}"/>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330986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0C8D-A4E0-C42E-7D8F-15727243E3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7703E7-2D8F-3A34-3E81-D064ACFF9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47CBCB-61F1-B12D-4870-8E3B5655D3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8C124F-D53A-1050-670E-4414D97ED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BB14D2-7D27-8D22-A328-96035FDCBC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1B1993-87F8-9C24-2AF6-31436621D9BF}"/>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8" name="Footer Placeholder 7">
            <a:extLst>
              <a:ext uri="{FF2B5EF4-FFF2-40B4-BE49-F238E27FC236}">
                <a16:creationId xmlns:a16="http://schemas.microsoft.com/office/drawing/2014/main" id="{CB0E5DAE-7E72-88CC-37CA-41C1D805746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015A84-8924-54C2-1786-EC609AF2AE62}"/>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410170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4D6E-77D5-BE76-EE45-6395A2ACBD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5FD3B4-940A-B89E-22B9-9D4F48887D0E}"/>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4" name="Footer Placeholder 3">
            <a:extLst>
              <a:ext uri="{FF2B5EF4-FFF2-40B4-BE49-F238E27FC236}">
                <a16:creationId xmlns:a16="http://schemas.microsoft.com/office/drawing/2014/main" id="{055543CC-83E2-B8C9-5194-4A47CA57A9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484B7F-F714-038B-A61D-1429C7F7F77B}"/>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159508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2F9E3-B8F8-97CD-D4E8-7243F487074C}"/>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3" name="Footer Placeholder 2">
            <a:extLst>
              <a:ext uri="{FF2B5EF4-FFF2-40B4-BE49-F238E27FC236}">
                <a16:creationId xmlns:a16="http://schemas.microsoft.com/office/drawing/2014/main" id="{A1A6B4FF-313B-9743-314F-22859FD1E5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776A14-69E7-BBB3-651B-516B94BE4FD8}"/>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138019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4A1E-E234-DF79-6D97-3F5391EBDF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AA2B55-268B-0712-8757-F4871E7C0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6C429E-7416-D6D0-5D69-C994C8DA5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16364-9FB0-413A-C374-FD427109EFE1}"/>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6" name="Footer Placeholder 5">
            <a:extLst>
              <a:ext uri="{FF2B5EF4-FFF2-40B4-BE49-F238E27FC236}">
                <a16:creationId xmlns:a16="http://schemas.microsoft.com/office/drawing/2014/main" id="{EEB0580F-FF25-D089-BFB7-FFE5BA0937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15D464-2FDA-0281-F4DA-BE4FFCE58829}"/>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305293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2863-63A2-4751-AD71-3C59FE043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86F48A-D73D-5681-2135-007DCEA5B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1E4A49-6949-56EE-9FEA-CAB7AB415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5FB40-E227-4E82-795A-285E0AFEF68C}"/>
              </a:ext>
            </a:extLst>
          </p:cNvPr>
          <p:cNvSpPr>
            <a:spLocks noGrp="1"/>
          </p:cNvSpPr>
          <p:nvPr>
            <p:ph type="dt" sz="half" idx="10"/>
          </p:nvPr>
        </p:nvSpPr>
        <p:spPr/>
        <p:txBody>
          <a:bodyPr/>
          <a:lstStyle/>
          <a:p>
            <a:fld id="{FD370EF9-DC1E-4FA6-ACBD-F24C60B04CCA}" type="datetimeFigureOut">
              <a:rPr lang="en-IN" smtClean="0"/>
              <a:t>19-09-2024</a:t>
            </a:fld>
            <a:endParaRPr lang="en-IN"/>
          </a:p>
        </p:txBody>
      </p:sp>
      <p:sp>
        <p:nvSpPr>
          <p:cNvPr id="6" name="Footer Placeholder 5">
            <a:extLst>
              <a:ext uri="{FF2B5EF4-FFF2-40B4-BE49-F238E27FC236}">
                <a16:creationId xmlns:a16="http://schemas.microsoft.com/office/drawing/2014/main" id="{41494A09-2F3E-E016-7E04-9078AC0AA4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CD9336-A1E1-8AB3-7C90-8F7B35D3857E}"/>
              </a:ext>
            </a:extLst>
          </p:cNvPr>
          <p:cNvSpPr>
            <a:spLocks noGrp="1"/>
          </p:cNvSpPr>
          <p:nvPr>
            <p:ph type="sldNum" sz="quarter" idx="12"/>
          </p:nvPr>
        </p:nvSpPr>
        <p:spPr/>
        <p:txBody>
          <a:bodyPr/>
          <a:lstStyle/>
          <a:p>
            <a:fld id="{66272308-38B7-4B1D-8126-E0810D6BC609}" type="slidenum">
              <a:rPr lang="en-IN" smtClean="0"/>
              <a:t>‹#›</a:t>
            </a:fld>
            <a:endParaRPr lang="en-IN"/>
          </a:p>
        </p:txBody>
      </p:sp>
    </p:spTree>
    <p:extLst>
      <p:ext uri="{BB962C8B-B14F-4D97-AF65-F5344CB8AC3E}">
        <p14:creationId xmlns:p14="http://schemas.microsoft.com/office/powerpoint/2010/main" val="232513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48F0E-47A1-1E4C-42D0-78EA98A13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5FFFE4-C7C4-CAD7-717D-3D90AF24A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72130-3F46-3C87-6F22-60516E783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70EF9-DC1E-4FA6-ACBD-F24C60B04CCA}" type="datetimeFigureOut">
              <a:rPr lang="en-IN" smtClean="0"/>
              <a:t>19-09-2024</a:t>
            </a:fld>
            <a:endParaRPr lang="en-IN"/>
          </a:p>
        </p:txBody>
      </p:sp>
      <p:sp>
        <p:nvSpPr>
          <p:cNvPr id="5" name="Footer Placeholder 4">
            <a:extLst>
              <a:ext uri="{FF2B5EF4-FFF2-40B4-BE49-F238E27FC236}">
                <a16:creationId xmlns:a16="http://schemas.microsoft.com/office/drawing/2014/main" id="{8C18E141-27C2-F865-4496-D43CFB102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A178F6-AC32-3F8D-66FB-6D6DC59A39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72308-38B7-4B1D-8126-E0810D6BC609}" type="slidenum">
              <a:rPr lang="en-IN" smtClean="0"/>
              <a:t>‹#›</a:t>
            </a:fld>
            <a:endParaRPr lang="en-IN"/>
          </a:p>
        </p:txBody>
      </p:sp>
    </p:spTree>
    <p:extLst>
      <p:ext uri="{BB962C8B-B14F-4D97-AF65-F5344CB8AC3E}">
        <p14:creationId xmlns:p14="http://schemas.microsoft.com/office/powerpoint/2010/main" val="2728252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FA0A54-2BB8-5BBD-9096-C7B5CD4BB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5E1FA49-358B-E2A1-1866-919C24B059DF}"/>
              </a:ext>
            </a:extLst>
          </p:cNvPr>
          <p:cNvSpPr txBox="1"/>
          <p:nvPr/>
        </p:nvSpPr>
        <p:spPr>
          <a:xfrm>
            <a:off x="0" y="2613398"/>
            <a:ext cx="12192000" cy="1631216"/>
          </a:xfrm>
          <a:prstGeom prst="rect">
            <a:avLst/>
          </a:prstGeom>
          <a:noFill/>
        </p:spPr>
        <p:txBody>
          <a:bodyPr wrap="square" rtlCol="0" anchor="ctr">
            <a:spAutoFit/>
          </a:bodyPr>
          <a:lstStyle/>
          <a:p>
            <a:pPr algn="ctr"/>
            <a:r>
              <a:rPr lang="en-IN" sz="3600" dirty="0">
                <a:solidFill>
                  <a:srgbClr val="E0FFFF"/>
                </a:solidFill>
                <a:latin typeface="Aparajita" panose="02020603050405020304" pitchFamily="18" charset="0"/>
                <a:cs typeface="Aparajita" panose="02020603050405020304" pitchFamily="18" charset="0"/>
              </a:rPr>
              <a:t>C.K. </a:t>
            </a:r>
            <a:r>
              <a:rPr lang="en-IN" sz="3600" dirty="0" err="1">
                <a:solidFill>
                  <a:srgbClr val="E0FFFF"/>
                </a:solidFill>
                <a:latin typeface="Aparajita" panose="02020603050405020304" pitchFamily="18" charset="0"/>
                <a:cs typeface="Aparajita" panose="02020603050405020304" pitchFamily="18" charset="0"/>
              </a:rPr>
              <a:t>Pithawala</a:t>
            </a:r>
            <a:r>
              <a:rPr lang="en-IN" sz="3600" dirty="0">
                <a:solidFill>
                  <a:srgbClr val="E0FFFF"/>
                </a:solidFill>
                <a:latin typeface="Aparajita" panose="02020603050405020304" pitchFamily="18" charset="0"/>
                <a:cs typeface="Aparajita" panose="02020603050405020304" pitchFamily="18" charset="0"/>
              </a:rPr>
              <a:t> College Of Commerce Management </a:t>
            </a:r>
          </a:p>
          <a:p>
            <a:pPr algn="ctr"/>
            <a:r>
              <a:rPr lang="en-IN" sz="3600" dirty="0">
                <a:solidFill>
                  <a:srgbClr val="E0FFFF"/>
                </a:solidFill>
                <a:latin typeface="Aparajita" panose="02020603050405020304" pitchFamily="18" charset="0"/>
                <a:cs typeface="Aparajita" panose="02020603050405020304" pitchFamily="18" charset="0"/>
              </a:rPr>
              <a:t>And Computer Application</a:t>
            </a:r>
          </a:p>
          <a:p>
            <a:pPr algn="ctr"/>
            <a:r>
              <a:rPr lang="en-IN" sz="2800" u="sng" dirty="0">
                <a:solidFill>
                  <a:schemeClr val="accent2">
                    <a:lumMod val="75000"/>
                  </a:schemeClr>
                </a:solidFill>
                <a:latin typeface="Aparajita" panose="02020603050405020304" pitchFamily="18" charset="0"/>
                <a:cs typeface="Aparajita" panose="02020603050405020304" pitchFamily="18" charset="0"/>
              </a:rPr>
              <a:t>PAYROLL MANAGEMENT SYSTEM</a:t>
            </a:r>
          </a:p>
        </p:txBody>
      </p:sp>
      <p:pic>
        <p:nvPicPr>
          <p:cNvPr id="7" name="Picture 6">
            <a:extLst>
              <a:ext uri="{FF2B5EF4-FFF2-40B4-BE49-F238E27FC236}">
                <a16:creationId xmlns:a16="http://schemas.microsoft.com/office/drawing/2014/main" id="{2B37B4B9-918B-1F5A-9A50-4D556E81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1961" y="117150"/>
            <a:ext cx="1051897" cy="1051897"/>
          </a:xfrm>
          <a:prstGeom prst="rect">
            <a:avLst/>
          </a:prstGeom>
        </p:spPr>
      </p:pic>
    </p:spTree>
    <p:extLst>
      <p:ext uri="{BB962C8B-B14F-4D97-AF65-F5344CB8AC3E}">
        <p14:creationId xmlns:p14="http://schemas.microsoft.com/office/powerpoint/2010/main" val="250111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A41DA-50F5-A032-49F5-3581B67A2107}"/>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730D1D83-EA06-27CF-CEF6-3AF25208252A}"/>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7" name="TextBox 6">
            <a:extLst>
              <a:ext uri="{FF2B5EF4-FFF2-40B4-BE49-F238E27FC236}">
                <a16:creationId xmlns:a16="http://schemas.microsoft.com/office/drawing/2014/main" id="{D1BF8124-90D5-4C2D-23EB-A0CCFE08165F}"/>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8" name="Picture 7">
            <a:extLst>
              <a:ext uri="{FF2B5EF4-FFF2-40B4-BE49-F238E27FC236}">
                <a16:creationId xmlns:a16="http://schemas.microsoft.com/office/drawing/2014/main" id="{1D1C6DC8-330B-52C5-64ED-EC435C016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9" name="Rectangle 8">
            <a:extLst>
              <a:ext uri="{FF2B5EF4-FFF2-40B4-BE49-F238E27FC236}">
                <a16:creationId xmlns:a16="http://schemas.microsoft.com/office/drawing/2014/main" id="{937FD64D-FB58-02CD-4B08-B83A98A6E75E}"/>
              </a:ext>
            </a:extLst>
          </p:cNvPr>
          <p:cNvSpPr/>
          <p:nvPr/>
        </p:nvSpPr>
        <p:spPr>
          <a:xfrm>
            <a:off x="-254824" y="-10160"/>
            <a:ext cx="12446824"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Rectangle 9">
            <a:extLst>
              <a:ext uri="{FF2B5EF4-FFF2-40B4-BE49-F238E27FC236}">
                <a16:creationId xmlns:a16="http://schemas.microsoft.com/office/drawing/2014/main" id="{78DCB4F9-8A9E-A6AA-82DB-E7891D1E2514}"/>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3E3FF3C6-4023-AD02-CD02-977F275D3541}"/>
              </a:ext>
            </a:extLst>
          </p:cNvPr>
          <p:cNvSpPr txBox="1"/>
          <p:nvPr/>
        </p:nvSpPr>
        <p:spPr>
          <a:xfrm>
            <a:off x="1910080" y="82924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12" name="TextBox 11">
            <a:extLst>
              <a:ext uri="{FF2B5EF4-FFF2-40B4-BE49-F238E27FC236}">
                <a16:creationId xmlns:a16="http://schemas.microsoft.com/office/drawing/2014/main" id="{9C484BE1-CA1D-6097-ED04-7E20611EA59A}"/>
              </a:ext>
            </a:extLst>
          </p:cNvPr>
          <p:cNvSpPr txBox="1"/>
          <p:nvPr/>
        </p:nvSpPr>
        <p:spPr>
          <a:xfrm>
            <a:off x="1839455" y="1681165"/>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Process Specification / Activity Flow Diagram</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BE48D-0944-2CEF-7426-2196C343853D}"/>
              </a:ext>
            </a:extLst>
          </p:cNvPr>
          <p:cNvSpPr txBox="1"/>
          <p:nvPr/>
        </p:nvSpPr>
        <p:spPr>
          <a:xfrm>
            <a:off x="1910080" y="2194536"/>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a:solidFill>
                  <a:srgbClr val="69B4FF"/>
                </a:solidFill>
                <a:latin typeface="Times New Roman" panose="02020603050405020304" pitchFamily="18" charset="0"/>
                <a:cs typeface="Times New Roman" panose="02020603050405020304" pitchFamily="18" charset="0"/>
              </a:rPr>
              <a:t>Admin </a:t>
            </a:r>
            <a:r>
              <a:rPr lang="en-IN" sz="1400" dirty="0">
                <a:solidFill>
                  <a:srgbClr val="69B4FF"/>
                </a:solidFill>
                <a:latin typeface="Times New Roman" panose="02020603050405020304" pitchFamily="18" charset="0"/>
                <a:cs typeface="Times New Roman" panose="02020603050405020304" pitchFamily="18" charset="0"/>
              </a:rPr>
              <a:t>side</a:t>
            </a:r>
          </a:p>
        </p:txBody>
      </p:sp>
      <p:sp>
        <p:nvSpPr>
          <p:cNvPr id="17" name="Rectangle 16">
            <a:extLst>
              <a:ext uri="{FF2B5EF4-FFF2-40B4-BE49-F238E27FC236}">
                <a16:creationId xmlns:a16="http://schemas.microsoft.com/office/drawing/2014/main" id="{7BEE450D-EFAC-C27F-729B-9D4218DBDB1E}"/>
              </a:ext>
            </a:extLst>
          </p:cNvPr>
          <p:cNvSpPr/>
          <p:nvPr/>
        </p:nvSpPr>
        <p:spPr>
          <a:xfrm>
            <a:off x="-254824" y="-10160"/>
            <a:ext cx="12438078"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8" name="TextBox 17">
            <a:extLst>
              <a:ext uri="{FF2B5EF4-FFF2-40B4-BE49-F238E27FC236}">
                <a16:creationId xmlns:a16="http://schemas.microsoft.com/office/drawing/2014/main" id="{A75458BC-5FE1-1DE6-5091-682C6DE9059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9" name="Picture 18">
            <a:extLst>
              <a:ext uri="{FF2B5EF4-FFF2-40B4-BE49-F238E27FC236}">
                <a16:creationId xmlns:a16="http://schemas.microsoft.com/office/drawing/2014/main" id="{21939ACC-E334-EAAF-8D8A-61CF78C6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5" name="Picture 4">
            <a:extLst>
              <a:ext uri="{FF2B5EF4-FFF2-40B4-BE49-F238E27FC236}">
                <a16:creationId xmlns:a16="http://schemas.microsoft.com/office/drawing/2014/main" id="{42771C9D-5D5F-3096-BBB5-A99F86610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910" y="2502313"/>
            <a:ext cx="6368686" cy="3911852"/>
          </a:xfrm>
          <a:prstGeom prst="rect">
            <a:avLst/>
          </a:prstGeom>
        </p:spPr>
      </p:pic>
    </p:spTree>
    <p:extLst>
      <p:ext uri="{BB962C8B-B14F-4D97-AF65-F5344CB8AC3E}">
        <p14:creationId xmlns:p14="http://schemas.microsoft.com/office/powerpoint/2010/main" val="865088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A41DA-50F5-A032-49F5-3581B67A2107}"/>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730D1D83-EA06-27CF-CEF6-3AF25208252A}"/>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7" name="TextBox 6">
            <a:extLst>
              <a:ext uri="{FF2B5EF4-FFF2-40B4-BE49-F238E27FC236}">
                <a16:creationId xmlns:a16="http://schemas.microsoft.com/office/drawing/2014/main" id="{D1BF8124-90D5-4C2D-23EB-A0CCFE08165F}"/>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8" name="Picture 7">
            <a:extLst>
              <a:ext uri="{FF2B5EF4-FFF2-40B4-BE49-F238E27FC236}">
                <a16:creationId xmlns:a16="http://schemas.microsoft.com/office/drawing/2014/main" id="{1D1C6DC8-330B-52C5-64ED-EC435C016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9" name="Rectangle 8">
            <a:extLst>
              <a:ext uri="{FF2B5EF4-FFF2-40B4-BE49-F238E27FC236}">
                <a16:creationId xmlns:a16="http://schemas.microsoft.com/office/drawing/2014/main" id="{937FD64D-FB58-02CD-4B08-B83A98A6E75E}"/>
              </a:ext>
            </a:extLst>
          </p:cNvPr>
          <p:cNvSpPr/>
          <p:nvPr/>
        </p:nvSpPr>
        <p:spPr>
          <a:xfrm>
            <a:off x="-254824" y="-10160"/>
            <a:ext cx="12446824"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Rectangle 9">
            <a:extLst>
              <a:ext uri="{FF2B5EF4-FFF2-40B4-BE49-F238E27FC236}">
                <a16:creationId xmlns:a16="http://schemas.microsoft.com/office/drawing/2014/main" id="{78DCB4F9-8A9E-A6AA-82DB-E7891D1E2514}"/>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3E3FF3C6-4023-AD02-CD02-977F275D3541}"/>
              </a:ext>
            </a:extLst>
          </p:cNvPr>
          <p:cNvSpPr txBox="1"/>
          <p:nvPr/>
        </p:nvSpPr>
        <p:spPr>
          <a:xfrm>
            <a:off x="1910080" y="82924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12" name="TextBox 11">
            <a:extLst>
              <a:ext uri="{FF2B5EF4-FFF2-40B4-BE49-F238E27FC236}">
                <a16:creationId xmlns:a16="http://schemas.microsoft.com/office/drawing/2014/main" id="{9C484BE1-CA1D-6097-ED04-7E20611EA59A}"/>
              </a:ext>
            </a:extLst>
          </p:cNvPr>
          <p:cNvSpPr txBox="1"/>
          <p:nvPr/>
        </p:nvSpPr>
        <p:spPr>
          <a:xfrm>
            <a:off x="1839455" y="1681165"/>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Process Specification / Activity Flow Diagram</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BE48D-0944-2CEF-7426-2196C343853D}"/>
              </a:ext>
            </a:extLst>
          </p:cNvPr>
          <p:cNvSpPr txBox="1"/>
          <p:nvPr/>
        </p:nvSpPr>
        <p:spPr>
          <a:xfrm>
            <a:off x="1910080" y="2194536"/>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a:solidFill>
                  <a:srgbClr val="69B4FF"/>
                </a:solidFill>
                <a:latin typeface="Times New Roman" panose="02020603050405020304" pitchFamily="18" charset="0"/>
                <a:cs typeface="Times New Roman" panose="02020603050405020304" pitchFamily="18" charset="0"/>
              </a:rPr>
              <a:t>Admin </a:t>
            </a:r>
            <a:r>
              <a:rPr lang="en-IN" sz="1400" dirty="0">
                <a:solidFill>
                  <a:srgbClr val="69B4FF"/>
                </a:solidFill>
                <a:latin typeface="Times New Roman" panose="02020603050405020304" pitchFamily="18" charset="0"/>
                <a:cs typeface="Times New Roman" panose="02020603050405020304" pitchFamily="18" charset="0"/>
              </a:rPr>
              <a:t>side</a:t>
            </a:r>
          </a:p>
        </p:txBody>
      </p:sp>
      <p:sp>
        <p:nvSpPr>
          <p:cNvPr id="17" name="Rectangle 16">
            <a:extLst>
              <a:ext uri="{FF2B5EF4-FFF2-40B4-BE49-F238E27FC236}">
                <a16:creationId xmlns:a16="http://schemas.microsoft.com/office/drawing/2014/main" id="{7BEE450D-EFAC-C27F-729B-9D4218DBDB1E}"/>
              </a:ext>
            </a:extLst>
          </p:cNvPr>
          <p:cNvSpPr/>
          <p:nvPr/>
        </p:nvSpPr>
        <p:spPr>
          <a:xfrm>
            <a:off x="-254824" y="-10160"/>
            <a:ext cx="12438078"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8" name="TextBox 17">
            <a:extLst>
              <a:ext uri="{FF2B5EF4-FFF2-40B4-BE49-F238E27FC236}">
                <a16:creationId xmlns:a16="http://schemas.microsoft.com/office/drawing/2014/main" id="{A75458BC-5FE1-1DE6-5091-682C6DE9059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9" name="Picture 18">
            <a:extLst>
              <a:ext uri="{FF2B5EF4-FFF2-40B4-BE49-F238E27FC236}">
                <a16:creationId xmlns:a16="http://schemas.microsoft.com/office/drawing/2014/main" id="{21939ACC-E334-EAAF-8D8A-61CF78C6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6" name="Picture 5">
            <a:extLst>
              <a:ext uri="{FF2B5EF4-FFF2-40B4-BE49-F238E27FC236}">
                <a16:creationId xmlns:a16="http://schemas.microsoft.com/office/drawing/2014/main" id="{2CA9D5AF-EA70-388E-C3EB-DAEEA3315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37" y="2774538"/>
            <a:ext cx="7629525" cy="3162300"/>
          </a:xfrm>
          <a:prstGeom prst="rect">
            <a:avLst/>
          </a:prstGeom>
        </p:spPr>
      </p:pic>
    </p:spTree>
    <p:extLst>
      <p:ext uri="{BB962C8B-B14F-4D97-AF65-F5344CB8AC3E}">
        <p14:creationId xmlns:p14="http://schemas.microsoft.com/office/powerpoint/2010/main" val="18644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A41DA-50F5-A032-49F5-3581B67A2107}"/>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730D1D83-EA06-27CF-CEF6-3AF25208252A}"/>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7" name="TextBox 6">
            <a:extLst>
              <a:ext uri="{FF2B5EF4-FFF2-40B4-BE49-F238E27FC236}">
                <a16:creationId xmlns:a16="http://schemas.microsoft.com/office/drawing/2014/main" id="{D1BF8124-90D5-4C2D-23EB-A0CCFE08165F}"/>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8" name="Picture 7">
            <a:extLst>
              <a:ext uri="{FF2B5EF4-FFF2-40B4-BE49-F238E27FC236}">
                <a16:creationId xmlns:a16="http://schemas.microsoft.com/office/drawing/2014/main" id="{1D1C6DC8-330B-52C5-64ED-EC435C016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9" name="Rectangle 8">
            <a:extLst>
              <a:ext uri="{FF2B5EF4-FFF2-40B4-BE49-F238E27FC236}">
                <a16:creationId xmlns:a16="http://schemas.microsoft.com/office/drawing/2014/main" id="{937FD64D-FB58-02CD-4B08-B83A98A6E75E}"/>
              </a:ext>
            </a:extLst>
          </p:cNvPr>
          <p:cNvSpPr/>
          <p:nvPr/>
        </p:nvSpPr>
        <p:spPr>
          <a:xfrm>
            <a:off x="-254824" y="-10160"/>
            <a:ext cx="12446824"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Rectangle 9">
            <a:extLst>
              <a:ext uri="{FF2B5EF4-FFF2-40B4-BE49-F238E27FC236}">
                <a16:creationId xmlns:a16="http://schemas.microsoft.com/office/drawing/2014/main" id="{78DCB4F9-8A9E-A6AA-82DB-E7891D1E2514}"/>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3E3FF3C6-4023-AD02-CD02-977F275D3541}"/>
              </a:ext>
            </a:extLst>
          </p:cNvPr>
          <p:cNvSpPr txBox="1"/>
          <p:nvPr/>
        </p:nvSpPr>
        <p:spPr>
          <a:xfrm>
            <a:off x="1910080" y="82924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12" name="TextBox 11">
            <a:extLst>
              <a:ext uri="{FF2B5EF4-FFF2-40B4-BE49-F238E27FC236}">
                <a16:creationId xmlns:a16="http://schemas.microsoft.com/office/drawing/2014/main" id="{9C484BE1-CA1D-6097-ED04-7E20611EA59A}"/>
              </a:ext>
            </a:extLst>
          </p:cNvPr>
          <p:cNvSpPr txBox="1"/>
          <p:nvPr/>
        </p:nvSpPr>
        <p:spPr>
          <a:xfrm>
            <a:off x="1839455" y="1681165"/>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Process Specification / Activity Flow Diagram</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BE48D-0944-2CEF-7426-2196C343853D}"/>
              </a:ext>
            </a:extLst>
          </p:cNvPr>
          <p:cNvSpPr txBox="1"/>
          <p:nvPr/>
        </p:nvSpPr>
        <p:spPr>
          <a:xfrm>
            <a:off x="1910080" y="2194536"/>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rgbClr val="69B4FF"/>
                </a:solidFill>
                <a:latin typeface="Times New Roman" panose="02020603050405020304" pitchFamily="18" charset="0"/>
                <a:cs typeface="Times New Roman" panose="02020603050405020304" pitchFamily="18" charset="0"/>
              </a:rPr>
              <a:t>E</a:t>
            </a:r>
            <a:r>
              <a:rPr lang="en-IN" sz="1400" dirty="0" err="1">
                <a:solidFill>
                  <a:srgbClr val="69B4FF"/>
                </a:solidFill>
                <a:latin typeface="Times New Roman" panose="02020603050405020304" pitchFamily="18" charset="0"/>
                <a:cs typeface="Times New Roman" panose="02020603050405020304" pitchFamily="18" charset="0"/>
              </a:rPr>
              <a:t>mployee</a:t>
            </a:r>
            <a:r>
              <a:rPr lang="en-IN" sz="1400" dirty="0">
                <a:solidFill>
                  <a:srgbClr val="69B4FF"/>
                </a:solidFill>
                <a:latin typeface="Times New Roman" panose="02020603050405020304" pitchFamily="18" charset="0"/>
                <a:cs typeface="Times New Roman" panose="02020603050405020304" pitchFamily="18" charset="0"/>
              </a:rPr>
              <a:t> Side</a:t>
            </a:r>
          </a:p>
        </p:txBody>
      </p:sp>
      <p:sp>
        <p:nvSpPr>
          <p:cNvPr id="17" name="Rectangle 16">
            <a:extLst>
              <a:ext uri="{FF2B5EF4-FFF2-40B4-BE49-F238E27FC236}">
                <a16:creationId xmlns:a16="http://schemas.microsoft.com/office/drawing/2014/main" id="{7BEE450D-EFAC-C27F-729B-9D4218DBDB1E}"/>
              </a:ext>
            </a:extLst>
          </p:cNvPr>
          <p:cNvSpPr/>
          <p:nvPr/>
        </p:nvSpPr>
        <p:spPr>
          <a:xfrm>
            <a:off x="-254824" y="-10160"/>
            <a:ext cx="12438078"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8" name="TextBox 17">
            <a:extLst>
              <a:ext uri="{FF2B5EF4-FFF2-40B4-BE49-F238E27FC236}">
                <a16:creationId xmlns:a16="http://schemas.microsoft.com/office/drawing/2014/main" id="{A75458BC-5FE1-1DE6-5091-682C6DE9059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9" name="Picture 18">
            <a:extLst>
              <a:ext uri="{FF2B5EF4-FFF2-40B4-BE49-F238E27FC236}">
                <a16:creationId xmlns:a16="http://schemas.microsoft.com/office/drawing/2014/main" id="{21939ACC-E334-EAAF-8D8A-61CF78C6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5" name="Picture 4">
            <a:extLst>
              <a:ext uri="{FF2B5EF4-FFF2-40B4-BE49-F238E27FC236}">
                <a16:creationId xmlns:a16="http://schemas.microsoft.com/office/drawing/2014/main" id="{5BE3CB83-43EE-6C54-D203-8F404CD3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232" y="2348424"/>
            <a:ext cx="2723966" cy="4355687"/>
          </a:xfrm>
          <a:prstGeom prst="rect">
            <a:avLst/>
          </a:prstGeom>
        </p:spPr>
      </p:pic>
    </p:spTree>
    <p:extLst>
      <p:ext uri="{BB962C8B-B14F-4D97-AF65-F5344CB8AC3E}">
        <p14:creationId xmlns:p14="http://schemas.microsoft.com/office/powerpoint/2010/main" val="1894018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A41DA-50F5-A032-49F5-3581B67A2107}"/>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730D1D83-EA06-27CF-CEF6-3AF25208252A}"/>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7" name="TextBox 6">
            <a:extLst>
              <a:ext uri="{FF2B5EF4-FFF2-40B4-BE49-F238E27FC236}">
                <a16:creationId xmlns:a16="http://schemas.microsoft.com/office/drawing/2014/main" id="{D1BF8124-90D5-4C2D-23EB-A0CCFE08165F}"/>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8" name="Picture 7">
            <a:extLst>
              <a:ext uri="{FF2B5EF4-FFF2-40B4-BE49-F238E27FC236}">
                <a16:creationId xmlns:a16="http://schemas.microsoft.com/office/drawing/2014/main" id="{1D1C6DC8-330B-52C5-64ED-EC435C016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9" name="Rectangle 8">
            <a:extLst>
              <a:ext uri="{FF2B5EF4-FFF2-40B4-BE49-F238E27FC236}">
                <a16:creationId xmlns:a16="http://schemas.microsoft.com/office/drawing/2014/main" id="{937FD64D-FB58-02CD-4B08-B83A98A6E75E}"/>
              </a:ext>
            </a:extLst>
          </p:cNvPr>
          <p:cNvSpPr/>
          <p:nvPr/>
        </p:nvSpPr>
        <p:spPr>
          <a:xfrm>
            <a:off x="8744" y="-34082"/>
            <a:ext cx="12446824" cy="6903701"/>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Rectangle 9">
            <a:extLst>
              <a:ext uri="{FF2B5EF4-FFF2-40B4-BE49-F238E27FC236}">
                <a16:creationId xmlns:a16="http://schemas.microsoft.com/office/drawing/2014/main" id="{78DCB4F9-8A9E-A6AA-82DB-E7891D1E2514}"/>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3E3FF3C6-4023-AD02-CD02-977F275D3541}"/>
              </a:ext>
            </a:extLst>
          </p:cNvPr>
          <p:cNvSpPr txBox="1"/>
          <p:nvPr/>
        </p:nvSpPr>
        <p:spPr>
          <a:xfrm>
            <a:off x="1910080" y="82924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12" name="TextBox 11">
            <a:extLst>
              <a:ext uri="{FF2B5EF4-FFF2-40B4-BE49-F238E27FC236}">
                <a16:creationId xmlns:a16="http://schemas.microsoft.com/office/drawing/2014/main" id="{9C484BE1-CA1D-6097-ED04-7E20611EA59A}"/>
              </a:ext>
            </a:extLst>
          </p:cNvPr>
          <p:cNvSpPr txBox="1"/>
          <p:nvPr/>
        </p:nvSpPr>
        <p:spPr>
          <a:xfrm>
            <a:off x="1839455" y="1681165"/>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Process Specification / Activity Flow Diagram</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BE48D-0944-2CEF-7426-2196C343853D}"/>
              </a:ext>
            </a:extLst>
          </p:cNvPr>
          <p:cNvSpPr txBox="1"/>
          <p:nvPr/>
        </p:nvSpPr>
        <p:spPr>
          <a:xfrm>
            <a:off x="1910080" y="2194536"/>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rgbClr val="69B4FF"/>
                </a:solidFill>
                <a:latin typeface="Times New Roman" panose="02020603050405020304" pitchFamily="18" charset="0"/>
                <a:cs typeface="Times New Roman" panose="02020603050405020304" pitchFamily="18" charset="0"/>
              </a:rPr>
              <a:t>E</a:t>
            </a:r>
            <a:r>
              <a:rPr lang="en-IN" sz="1400" dirty="0" err="1">
                <a:solidFill>
                  <a:srgbClr val="69B4FF"/>
                </a:solidFill>
                <a:latin typeface="Times New Roman" panose="02020603050405020304" pitchFamily="18" charset="0"/>
                <a:cs typeface="Times New Roman" panose="02020603050405020304" pitchFamily="18" charset="0"/>
              </a:rPr>
              <a:t>mployee</a:t>
            </a:r>
            <a:r>
              <a:rPr lang="en-IN" sz="1400" dirty="0">
                <a:solidFill>
                  <a:srgbClr val="69B4FF"/>
                </a:solidFill>
                <a:latin typeface="Times New Roman" panose="02020603050405020304" pitchFamily="18" charset="0"/>
                <a:cs typeface="Times New Roman" panose="02020603050405020304" pitchFamily="18" charset="0"/>
              </a:rPr>
              <a:t> Side</a:t>
            </a:r>
          </a:p>
        </p:txBody>
      </p:sp>
      <p:sp>
        <p:nvSpPr>
          <p:cNvPr id="17" name="Rectangle 16">
            <a:extLst>
              <a:ext uri="{FF2B5EF4-FFF2-40B4-BE49-F238E27FC236}">
                <a16:creationId xmlns:a16="http://schemas.microsoft.com/office/drawing/2014/main" id="{7BEE450D-EFAC-C27F-729B-9D4218DBDB1E}"/>
              </a:ext>
            </a:extLst>
          </p:cNvPr>
          <p:cNvSpPr/>
          <p:nvPr/>
        </p:nvSpPr>
        <p:spPr>
          <a:xfrm>
            <a:off x="8744" y="12301"/>
            <a:ext cx="12438078"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8" name="TextBox 17">
            <a:extLst>
              <a:ext uri="{FF2B5EF4-FFF2-40B4-BE49-F238E27FC236}">
                <a16:creationId xmlns:a16="http://schemas.microsoft.com/office/drawing/2014/main" id="{A75458BC-5FE1-1DE6-5091-682C6DE9059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9" name="Picture 18">
            <a:extLst>
              <a:ext uri="{FF2B5EF4-FFF2-40B4-BE49-F238E27FC236}">
                <a16:creationId xmlns:a16="http://schemas.microsoft.com/office/drawing/2014/main" id="{21939ACC-E334-EAAF-8D8A-61CF78C6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13" name="Picture 12">
            <a:extLst>
              <a:ext uri="{FF2B5EF4-FFF2-40B4-BE49-F238E27FC236}">
                <a16:creationId xmlns:a16="http://schemas.microsoft.com/office/drawing/2014/main" id="{6019F35F-B703-592F-7EDF-19FFF92FF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765" y="2570588"/>
            <a:ext cx="3602469" cy="3778941"/>
          </a:xfrm>
          <a:prstGeom prst="rect">
            <a:avLst/>
          </a:prstGeom>
        </p:spPr>
      </p:pic>
    </p:spTree>
    <p:extLst>
      <p:ext uri="{BB962C8B-B14F-4D97-AF65-F5344CB8AC3E}">
        <p14:creationId xmlns:p14="http://schemas.microsoft.com/office/powerpoint/2010/main" val="1397307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rgbClr val="69B4FF"/>
                </a:solidFill>
                <a:latin typeface="Times New Roman" panose="02020603050405020304" pitchFamily="18" charset="0"/>
                <a:cs typeface="Times New Roman" panose="02020603050405020304" pitchFamily="18" charset="0"/>
              </a:rPr>
              <a:t>Admin Table</a:t>
            </a:r>
          </a:p>
        </p:txBody>
      </p:sp>
      <p:graphicFrame>
        <p:nvGraphicFramePr>
          <p:cNvPr id="11" name="Table 10">
            <a:extLst>
              <a:ext uri="{FF2B5EF4-FFF2-40B4-BE49-F238E27FC236}">
                <a16:creationId xmlns:a16="http://schemas.microsoft.com/office/drawing/2014/main" id="{61EB20E5-2D9B-6633-5EC3-416945D9432D}"/>
              </a:ext>
            </a:extLst>
          </p:cNvPr>
          <p:cNvGraphicFramePr>
            <a:graphicFrameLocks noGrp="1"/>
          </p:cNvGraphicFramePr>
          <p:nvPr/>
        </p:nvGraphicFramePr>
        <p:xfrm>
          <a:off x="1101865" y="2711864"/>
          <a:ext cx="9970776" cy="3688080"/>
        </p:xfrm>
        <a:graphic>
          <a:graphicData uri="http://schemas.openxmlformats.org/drawingml/2006/table">
            <a:tbl>
              <a:tblPr firstRow="1" bandRow="1">
                <a:tableStyleId>{21E4AEA4-8DFA-4A89-87EB-49C32662AFE0}</a:tableStyleId>
              </a:tblPr>
              <a:tblGrid>
                <a:gridCol w="3323592">
                  <a:extLst>
                    <a:ext uri="{9D8B030D-6E8A-4147-A177-3AD203B41FA5}">
                      <a16:colId xmlns:a16="http://schemas.microsoft.com/office/drawing/2014/main" val="1933998078"/>
                    </a:ext>
                  </a:extLst>
                </a:gridCol>
                <a:gridCol w="3323592">
                  <a:extLst>
                    <a:ext uri="{9D8B030D-6E8A-4147-A177-3AD203B41FA5}">
                      <a16:colId xmlns:a16="http://schemas.microsoft.com/office/drawing/2014/main" val="953613788"/>
                    </a:ext>
                  </a:extLst>
                </a:gridCol>
                <a:gridCol w="3323592">
                  <a:extLst>
                    <a:ext uri="{9D8B030D-6E8A-4147-A177-3AD203B41FA5}">
                      <a16:colId xmlns:a16="http://schemas.microsoft.com/office/drawing/2014/main" val="894953877"/>
                    </a:ext>
                  </a:extLst>
                </a:gridCol>
              </a:tblGrid>
              <a:tr h="191110">
                <a:tc>
                  <a:txBody>
                    <a:bodyPr/>
                    <a:lstStyle/>
                    <a:p>
                      <a:r>
                        <a:rPr lang="en-US" sz="1200" dirty="0"/>
                        <a:t>Field Name</a:t>
                      </a:r>
                      <a:endParaRPr lang="en-IN" sz="1200" dirty="0"/>
                    </a:p>
                  </a:txBody>
                  <a:tcPr/>
                </a:tc>
                <a:tc>
                  <a:txBody>
                    <a:bodyPr/>
                    <a:lstStyle/>
                    <a:p>
                      <a:r>
                        <a:rPr lang="en-US" sz="1200" dirty="0"/>
                        <a:t>Data Type</a:t>
                      </a:r>
                      <a:endParaRPr lang="en-IN" sz="1200" dirty="0"/>
                    </a:p>
                  </a:txBody>
                  <a:tcPr/>
                </a:tc>
                <a:tc>
                  <a:txBody>
                    <a:bodyPr/>
                    <a:lstStyle/>
                    <a:p>
                      <a:r>
                        <a:rPr lang="en-US" sz="1200" dirty="0"/>
                        <a:t>Description</a:t>
                      </a:r>
                      <a:endParaRPr lang="en-IN" sz="1200" dirty="0"/>
                    </a:p>
                  </a:txBody>
                  <a:tcPr/>
                </a:tc>
                <a:extLst>
                  <a:ext uri="{0D108BD9-81ED-4DB2-BD59-A6C34878D82A}">
                    <a16:rowId xmlns:a16="http://schemas.microsoft.com/office/drawing/2014/main" val="3397557327"/>
                  </a:ext>
                </a:extLst>
              </a:tr>
              <a:tr h="191110">
                <a:tc>
                  <a:txBody>
                    <a:bodyPr/>
                    <a:lstStyle/>
                    <a:p>
                      <a:r>
                        <a:rPr lang="en-US" sz="1000" dirty="0"/>
                        <a:t>Id</a:t>
                      </a:r>
                      <a:endParaRPr lang="en-IN" sz="1000" dirty="0"/>
                    </a:p>
                  </a:txBody>
                  <a:tcPr/>
                </a:tc>
                <a:tc>
                  <a:txBody>
                    <a:bodyPr/>
                    <a:lstStyle/>
                    <a:p>
                      <a:r>
                        <a:rPr lang="en-US" sz="1000" dirty="0"/>
                        <a:t>Int(11)</a:t>
                      </a:r>
                      <a:endParaRPr lang="en-IN" sz="1000" dirty="0"/>
                    </a:p>
                  </a:txBody>
                  <a:tcPr/>
                </a:tc>
                <a:tc>
                  <a:txBody>
                    <a:bodyPr/>
                    <a:lstStyle/>
                    <a:p>
                      <a:r>
                        <a:rPr lang="en-US" sz="1000" dirty="0">
                          <a:effectLst/>
                        </a:rPr>
                        <a:t>Unique identifier for admin</a:t>
                      </a:r>
                      <a:endParaRPr lang="en-IN" sz="1000" dirty="0"/>
                    </a:p>
                  </a:txBody>
                  <a:tcPr/>
                </a:tc>
                <a:extLst>
                  <a:ext uri="{0D108BD9-81ED-4DB2-BD59-A6C34878D82A}">
                    <a16:rowId xmlns:a16="http://schemas.microsoft.com/office/drawing/2014/main" val="3521756471"/>
                  </a:ext>
                </a:extLst>
              </a:tr>
              <a:tr h="191110">
                <a:tc>
                  <a:txBody>
                    <a:bodyPr/>
                    <a:lstStyle/>
                    <a:p>
                      <a:r>
                        <a:rPr lang="en-US" sz="1000" dirty="0" err="1"/>
                        <a:t>First_Name</a:t>
                      </a:r>
                      <a:endParaRPr lang="en-IN" sz="1000" dirty="0"/>
                    </a:p>
                  </a:txBody>
                  <a:tcPr/>
                </a:tc>
                <a:tc>
                  <a:txBody>
                    <a:bodyPr/>
                    <a:lstStyle/>
                    <a:p>
                      <a:r>
                        <a:rPr lang="en-US" sz="1000" dirty="0"/>
                        <a:t>Text</a:t>
                      </a:r>
                      <a:endParaRPr lang="en-IN" sz="1000" dirty="0"/>
                    </a:p>
                  </a:txBody>
                  <a:tcPr/>
                </a:tc>
                <a:tc>
                  <a:txBody>
                    <a:bodyPr/>
                    <a:lstStyle/>
                    <a:p>
                      <a:r>
                        <a:rPr lang="en-US" sz="1000" dirty="0"/>
                        <a:t>First Name of the admin</a:t>
                      </a:r>
                      <a:endParaRPr lang="en-IN" sz="1000" dirty="0"/>
                    </a:p>
                  </a:txBody>
                  <a:tcPr/>
                </a:tc>
                <a:extLst>
                  <a:ext uri="{0D108BD9-81ED-4DB2-BD59-A6C34878D82A}">
                    <a16:rowId xmlns:a16="http://schemas.microsoft.com/office/drawing/2014/main" val="825578265"/>
                  </a:ext>
                </a:extLst>
              </a:tr>
              <a:tr h="191110">
                <a:tc>
                  <a:txBody>
                    <a:bodyPr/>
                    <a:lstStyle/>
                    <a:p>
                      <a:r>
                        <a:rPr lang="en-US" sz="1000" dirty="0" err="1"/>
                        <a:t>Last_Name</a:t>
                      </a:r>
                      <a:endParaRPr lang="en-IN" sz="1000" dirty="0"/>
                    </a:p>
                  </a:txBody>
                  <a:tcPr/>
                </a:tc>
                <a:tc>
                  <a:txBody>
                    <a:bodyPr/>
                    <a:lstStyle/>
                    <a:p>
                      <a:r>
                        <a:rPr lang="en-US" sz="1000" dirty="0"/>
                        <a:t>Text</a:t>
                      </a:r>
                      <a:endParaRPr lang="en-IN" sz="1000" dirty="0"/>
                    </a:p>
                  </a:txBody>
                  <a:tcPr/>
                </a:tc>
                <a:tc>
                  <a:txBody>
                    <a:bodyPr/>
                    <a:lstStyle/>
                    <a:p>
                      <a:r>
                        <a:rPr lang="en-US" sz="1000" dirty="0"/>
                        <a:t>Last Name of the admin</a:t>
                      </a:r>
                      <a:endParaRPr lang="en-IN" sz="1000" dirty="0"/>
                    </a:p>
                  </a:txBody>
                  <a:tcPr/>
                </a:tc>
                <a:extLst>
                  <a:ext uri="{0D108BD9-81ED-4DB2-BD59-A6C34878D82A}">
                    <a16:rowId xmlns:a16="http://schemas.microsoft.com/office/drawing/2014/main" val="350719314"/>
                  </a:ext>
                </a:extLst>
              </a:tr>
              <a:tr h="191110">
                <a:tc>
                  <a:txBody>
                    <a:bodyPr/>
                    <a:lstStyle/>
                    <a:p>
                      <a:r>
                        <a:rPr lang="en-US" sz="1000" dirty="0"/>
                        <a:t>Email</a:t>
                      </a:r>
                      <a:endParaRPr lang="en-IN" sz="1000" dirty="0"/>
                    </a:p>
                  </a:txBody>
                  <a:tcPr/>
                </a:tc>
                <a:tc>
                  <a:txBody>
                    <a:bodyPr/>
                    <a:lstStyle/>
                    <a:p>
                      <a:r>
                        <a:rPr lang="en-US" sz="1000" dirty="0"/>
                        <a:t>Text</a:t>
                      </a:r>
                      <a:endParaRPr lang="en-IN" sz="1000" dirty="0"/>
                    </a:p>
                  </a:txBody>
                  <a:tcPr/>
                </a:tc>
                <a:tc>
                  <a:txBody>
                    <a:bodyPr/>
                    <a:lstStyle/>
                    <a:p>
                      <a:r>
                        <a:rPr lang="en-US" sz="1000" dirty="0"/>
                        <a:t>Email address of admin</a:t>
                      </a:r>
                      <a:endParaRPr lang="en-IN" sz="1000" dirty="0"/>
                    </a:p>
                  </a:txBody>
                  <a:tcPr/>
                </a:tc>
                <a:extLst>
                  <a:ext uri="{0D108BD9-81ED-4DB2-BD59-A6C34878D82A}">
                    <a16:rowId xmlns:a16="http://schemas.microsoft.com/office/drawing/2014/main" val="4278888242"/>
                  </a:ext>
                </a:extLst>
              </a:tr>
              <a:tr h="191110">
                <a:tc>
                  <a:txBody>
                    <a:bodyPr/>
                    <a:lstStyle/>
                    <a:p>
                      <a:r>
                        <a:rPr lang="en-US" sz="1000" dirty="0"/>
                        <a:t>Department</a:t>
                      </a:r>
                      <a:endParaRPr lang="en-IN" sz="1000" dirty="0"/>
                    </a:p>
                  </a:txBody>
                  <a:tcPr/>
                </a:tc>
                <a:tc>
                  <a:txBody>
                    <a:bodyPr/>
                    <a:lstStyle/>
                    <a:p>
                      <a:r>
                        <a:rPr lang="en-US" sz="1000" dirty="0"/>
                        <a:t>Text</a:t>
                      </a:r>
                      <a:endParaRPr lang="en-IN" sz="1000" dirty="0"/>
                    </a:p>
                  </a:txBody>
                  <a:tcPr/>
                </a:tc>
                <a:tc>
                  <a:txBody>
                    <a:bodyPr/>
                    <a:lstStyle/>
                    <a:p>
                      <a:r>
                        <a:rPr lang="en-US" sz="1000" dirty="0"/>
                        <a:t>Department of admin</a:t>
                      </a:r>
                      <a:endParaRPr lang="en-IN" sz="1000" dirty="0"/>
                    </a:p>
                  </a:txBody>
                  <a:tcPr/>
                </a:tc>
                <a:extLst>
                  <a:ext uri="{0D108BD9-81ED-4DB2-BD59-A6C34878D82A}">
                    <a16:rowId xmlns:a16="http://schemas.microsoft.com/office/drawing/2014/main" val="3922527167"/>
                  </a:ext>
                </a:extLst>
              </a:tr>
              <a:tr h="191110">
                <a:tc>
                  <a:txBody>
                    <a:bodyPr/>
                    <a:lstStyle/>
                    <a:p>
                      <a:r>
                        <a:rPr lang="en-US" sz="1000" dirty="0" err="1"/>
                        <a:t>Shit_Name</a:t>
                      </a:r>
                      <a:endParaRPr lang="en-IN" sz="1000" dirty="0"/>
                    </a:p>
                  </a:txBody>
                  <a:tcPr/>
                </a:tc>
                <a:tc>
                  <a:txBody>
                    <a:bodyPr/>
                    <a:lstStyle/>
                    <a:p>
                      <a:r>
                        <a:rPr lang="en-US" sz="1000" dirty="0"/>
                        <a:t>Text</a:t>
                      </a:r>
                      <a:endParaRPr lang="en-IN" sz="1000" dirty="0"/>
                    </a:p>
                  </a:txBody>
                  <a:tcPr/>
                </a:tc>
                <a:tc>
                  <a:txBody>
                    <a:bodyPr/>
                    <a:lstStyle/>
                    <a:p>
                      <a:r>
                        <a:rPr lang="en-US" sz="1000" dirty="0"/>
                        <a:t>Shift name of admin</a:t>
                      </a:r>
                      <a:endParaRPr lang="en-IN" sz="1000" dirty="0"/>
                    </a:p>
                  </a:txBody>
                  <a:tcPr/>
                </a:tc>
                <a:extLst>
                  <a:ext uri="{0D108BD9-81ED-4DB2-BD59-A6C34878D82A}">
                    <a16:rowId xmlns:a16="http://schemas.microsoft.com/office/drawing/2014/main" val="745539995"/>
                  </a:ext>
                </a:extLst>
              </a:tr>
              <a:tr h="191110">
                <a:tc>
                  <a:txBody>
                    <a:bodyPr/>
                    <a:lstStyle/>
                    <a:p>
                      <a:r>
                        <a:rPr lang="en-US" sz="1000" dirty="0" err="1"/>
                        <a:t>Phone_Number</a:t>
                      </a:r>
                      <a:endParaRPr lang="en-IN" sz="1000" dirty="0"/>
                    </a:p>
                  </a:txBody>
                  <a:tcPr/>
                </a:tc>
                <a:tc>
                  <a:txBody>
                    <a:bodyPr/>
                    <a:lstStyle/>
                    <a:p>
                      <a:r>
                        <a:rPr lang="en-US" sz="1000" dirty="0"/>
                        <a:t>Text</a:t>
                      </a:r>
                      <a:endParaRPr lang="en-IN" sz="1000" dirty="0"/>
                    </a:p>
                  </a:txBody>
                  <a:tcPr/>
                </a:tc>
                <a:tc>
                  <a:txBody>
                    <a:bodyPr/>
                    <a:lstStyle/>
                    <a:p>
                      <a:r>
                        <a:rPr lang="en-US" sz="1000" dirty="0"/>
                        <a:t>Phone number of admin</a:t>
                      </a:r>
                      <a:endParaRPr lang="en-IN" sz="1000" dirty="0"/>
                    </a:p>
                  </a:txBody>
                  <a:tcPr/>
                </a:tc>
                <a:extLst>
                  <a:ext uri="{0D108BD9-81ED-4DB2-BD59-A6C34878D82A}">
                    <a16:rowId xmlns:a16="http://schemas.microsoft.com/office/drawing/2014/main" val="69476540"/>
                  </a:ext>
                </a:extLst>
              </a:tr>
              <a:tr h="191110">
                <a:tc>
                  <a:txBody>
                    <a:bodyPr/>
                    <a:lstStyle/>
                    <a:p>
                      <a:r>
                        <a:rPr lang="en-US" sz="1000" dirty="0"/>
                        <a:t>Address</a:t>
                      </a:r>
                      <a:endParaRPr lang="en-IN" sz="1000" dirty="0"/>
                    </a:p>
                  </a:txBody>
                  <a:tcPr/>
                </a:tc>
                <a:tc>
                  <a:txBody>
                    <a:bodyPr/>
                    <a:lstStyle/>
                    <a:p>
                      <a:r>
                        <a:rPr lang="en-US" sz="1000" dirty="0"/>
                        <a:t>Text</a:t>
                      </a:r>
                      <a:endParaRPr lang="en-IN" sz="1000" dirty="0"/>
                    </a:p>
                  </a:txBody>
                  <a:tcPr/>
                </a:tc>
                <a:tc>
                  <a:txBody>
                    <a:bodyPr/>
                    <a:lstStyle/>
                    <a:p>
                      <a:r>
                        <a:rPr lang="en-US" sz="1000" dirty="0"/>
                        <a:t>Address of admin residence</a:t>
                      </a:r>
                      <a:endParaRPr lang="en-IN" sz="1000" dirty="0"/>
                    </a:p>
                  </a:txBody>
                  <a:tcPr/>
                </a:tc>
                <a:extLst>
                  <a:ext uri="{0D108BD9-81ED-4DB2-BD59-A6C34878D82A}">
                    <a16:rowId xmlns:a16="http://schemas.microsoft.com/office/drawing/2014/main" val="2805262661"/>
                  </a:ext>
                </a:extLst>
              </a:tr>
              <a:tr h="191110">
                <a:tc>
                  <a:txBody>
                    <a:bodyPr/>
                    <a:lstStyle/>
                    <a:p>
                      <a:r>
                        <a:rPr lang="en-US" sz="1000" dirty="0" err="1"/>
                        <a:t>Date_Of_Birth</a:t>
                      </a:r>
                      <a:endParaRPr lang="en-IN" sz="1000" dirty="0"/>
                    </a:p>
                  </a:txBody>
                  <a:tcPr/>
                </a:tc>
                <a:tc>
                  <a:txBody>
                    <a:bodyPr/>
                    <a:lstStyle/>
                    <a:p>
                      <a:r>
                        <a:rPr lang="en-US" sz="1000" dirty="0"/>
                        <a:t>Date</a:t>
                      </a:r>
                      <a:endParaRPr lang="en-IN" sz="1000" dirty="0"/>
                    </a:p>
                  </a:txBody>
                  <a:tcPr/>
                </a:tc>
                <a:tc>
                  <a:txBody>
                    <a:bodyPr/>
                    <a:lstStyle/>
                    <a:p>
                      <a:r>
                        <a:rPr lang="en-US" sz="1000" dirty="0"/>
                        <a:t>Date of birth of admin</a:t>
                      </a:r>
                      <a:endParaRPr lang="en-IN" sz="1000" dirty="0"/>
                    </a:p>
                  </a:txBody>
                  <a:tcPr/>
                </a:tc>
                <a:extLst>
                  <a:ext uri="{0D108BD9-81ED-4DB2-BD59-A6C34878D82A}">
                    <a16:rowId xmlns:a16="http://schemas.microsoft.com/office/drawing/2014/main" val="3151384911"/>
                  </a:ext>
                </a:extLst>
              </a:tr>
              <a:tr h="191110">
                <a:tc>
                  <a:txBody>
                    <a:bodyPr/>
                    <a:lstStyle/>
                    <a:p>
                      <a:r>
                        <a:rPr lang="en-US" sz="1000" dirty="0" err="1"/>
                        <a:t>Date_Of_Joining</a:t>
                      </a:r>
                      <a:endParaRPr lang="en-IN" sz="1000" dirty="0"/>
                    </a:p>
                  </a:txBody>
                  <a:tcPr/>
                </a:tc>
                <a:tc>
                  <a:txBody>
                    <a:bodyPr/>
                    <a:lstStyle/>
                    <a:p>
                      <a:r>
                        <a:rPr lang="en-US" sz="1000" dirty="0"/>
                        <a:t>Date</a:t>
                      </a:r>
                      <a:endParaRPr lang="en-IN" sz="1000" dirty="0"/>
                    </a:p>
                  </a:txBody>
                  <a:tcPr/>
                </a:tc>
                <a:tc>
                  <a:txBody>
                    <a:bodyPr/>
                    <a:lstStyle/>
                    <a:p>
                      <a:r>
                        <a:rPr lang="en-US" sz="1000" dirty="0"/>
                        <a:t>Date of joining</a:t>
                      </a:r>
                      <a:endParaRPr lang="en-IN" sz="1000" dirty="0"/>
                    </a:p>
                  </a:txBody>
                  <a:tcPr/>
                </a:tc>
                <a:extLst>
                  <a:ext uri="{0D108BD9-81ED-4DB2-BD59-A6C34878D82A}">
                    <a16:rowId xmlns:a16="http://schemas.microsoft.com/office/drawing/2014/main" val="1117134587"/>
                  </a:ext>
                </a:extLst>
              </a:tr>
              <a:tr h="191110">
                <a:tc>
                  <a:txBody>
                    <a:bodyPr/>
                    <a:lstStyle/>
                    <a:p>
                      <a:r>
                        <a:rPr lang="en-US" sz="1000" dirty="0"/>
                        <a:t>Gender</a:t>
                      </a:r>
                      <a:endParaRPr lang="en-IN" sz="1000" dirty="0"/>
                    </a:p>
                  </a:txBody>
                  <a:tcPr/>
                </a:tc>
                <a:tc>
                  <a:txBody>
                    <a:bodyPr/>
                    <a:lstStyle/>
                    <a:p>
                      <a:r>
                        <a:rPr lang="en-US" sz="1000" dirty="0"/>
                        <a:t>Text</a:t>
                      </a:r>
                      <a:endParaRPr lang="en-IN" sz="1000" dirty="0"/>
                    </a:p>
                  </a:txBody>
                  <a:tcPr/>
                </a:tc>
                <a:tc>
                  <a:txBody>
                    <a:bodyPr/>
                    <a:lstStyle/>
                    <a:p>
                      <a:r>
                        <a:rPr lang="en-US" sz="1000" dirty="0"/>
                        <a:t>Gender of admin</a:t>
                      </a:r>
                      <a:endParaRPr lang="en-IN" sz="1000" dirty="0"/>
                    </a:p>
                  </a:txBody>
                  <a:tcPr/>
                </a:tc>
                <a:extLst>
                  <a:ext uri="{0D108BD9-81ED-4DB2-BD59-A6C34878D82A}">
                    <a16:rowId xmlns:a16="http://schemas.microsoft.com/office/drawing/2014/main" val="3542680533"/>
                  </a:ext>
                </a:extLst>
              </a:tr>
              <a:tr h="191110">
                <a:tc>
                  <a:txBody>
                    <a:bodyPr/>
                    <a:lstStyle/>
                    <a:p>
                      <a:r>
                        <a:rPr lang="en-US" sz="1000" dirty="0"/>
                        <a:t>Username</a:t>
                      </a:r>
                      <a:endParaRPr lang="en-IN" sz="1000" dirty="0"/>
                    </a:p>
                  </a:txBody>
                  <a:tcPr/>
                </a:tc>
                <a:tc>
                  <a:txBody>
                    <a:bodyPr/>
                    <a:lstStyle/>
                    <a:p>
                      <a:r>
                        <a:rPr lang="en-US" sz="1000" dirty="0"/>
                        <a:t>Text</a:t>
                      </a:r>
                      <a:endParaRPr lang="en-IN" sz="1000" dirty="0"/>
                    </a:p>
                  </a:txBody>
                  <a:tcPr/>
                </a:tc>
                <a:tc>
                  <a:txBody>
                    <a:bodyPr/>
                    <a:lstStyle/>
                    <a:p>
                      <a:r>
                        <a:rPr lang="en-US" sz="1000" dirty="0"/>
                        <a:t>Username of admin</a:t>
                      </a:r>
                      <a:endParaRPr lang="en-IN" sz="1000" dirty="0"/>
                    </a:p>
                  </a:txBody>
                  <a:tcPr/>
                </a:tc>
                <a:extLst>
                  <a:ext uri="{0D108BD9-81ED-4DB2-BD59-A6C34878D82A}">
                    <a16:rowId xmlns:a16="http://schemas.microsoft.com/office/drawing/2014/main" val="1496004768"/>
                  </a:ext>
                </a:extLst>
              </a:tr>
              <a:tr h="191110">
                <a:tc>
                  <a:txBody>
                    <a:bodyPr/>
                    <a:lstStyle/>
                    <a:p>
                      <a:r>
                        <a:rPr lang="en-US" sz="1000" dirty="0"/>
                        <a:t>Password</a:t>
                      </a:r>
                      <a:endParaRPr lang="en-IN" sz="1000" dirty="0"/>
                    </a:p>
                  </a:txBody>
                  <a:tcPr/>
                </a:tc>
                <a:tc>
                  <a:txBody>
                    <a:bodyPr/>
                    <a:lstStyle/>
                    <a:p>
                      <a:r>
                        <a:rPr lang="en-US" sz="1000" dirty="0"/>
                        <a:t>Text</a:t>
                      </a:r>
                      <a:endParaRPr lang="en-IN" sz="1000" dirty="0"/>
                    </a:p>
                  </a:txBody>
                  <a:tcPr/>
                </a:tc>
                <a:tc>
                  <a:txBody>
                    <a:bodyPr/>
                    <a:lstStyle/>
                    <a:p>
                      <a:r>
                        <a:rPr lang="en-US" sz="1000" dirty="0"/>
                        <a:t>Pass code to login into the system</a:t>
                      </a:r>
                      <a:endParaRPr lang="en-IN" sz="1000" dirty="0"/>
                    </a:p>
                  </a:txBody>
                  <a:tcPr/>
                </a:tc>
                <a:extLst>
                  <a:ext uri="{0D108BD9-81ED-4DB2-BD59-A6C34878D82A}">
                    <a16:rowId xmlns:a16="http://schemas.microsoft.com/office/drawing/2014/main" val="2026693799"/>
                  </a:ext>
                </a:extLst>
              </a:tr>
              <a:tr h="191110">
                <a:tc>
                  <a:txBody>
                    <a:bodyPr/>
                    <a:lstStyle/>
                    <a:p>
                      <a:r>
                        <a:rPr lang="en-US" sz="1000" dirty="0" err="1"/>
                        <a:t>AdminProfile_Picture</a:t>
                      </a:r>
                      <a:endParaRPr lang="en-IN" sz="1000" dirty="0"/>
                    </a:p>
                  </a:txBody>
                  <a:tcPr/>
                </a:tc>
                <a:tc>
                  <a:txBody>
                    <a:bodyPr/>
                    <a:lstStyle/>
                    <a:p>
                      <a:r>
                        <a:rPr lang="en-US" sz="1000" dirty="0"/>
                        <a:t>Varchar(20)</a:t>
                      </a:r>
                      <a:endParaRPr lang="en-IN" sz="1000" dirty="0"/>
                    </a:p>
                  </a:txBody>
                  <a:tcPr/>
                </a:tc>
                <a:tc>
                  <a:txBody>
                    <a:bodyPr/>
                    <a:lstStyle/>
                    <a:p>
                      <a:r>
                        <a:rPr lang="en-US" sz="1000" dirty="0"/>
                        <a:t>Profile </a:t>
                      </a:r>
                      <a:r>
                        <a:rPr lang="en-US" sz="1000" dirty="0" err="1"/>
                        <a:t>pictire</a:t>
                      </a:r>
                      <a:r>
                        <a:rPr lang="en-US" sz="1000" dirty="0"/>
                        <a:t> of admin</a:t>
                      </a:r>
                      <a:endParaRPr lang="en-IN" sz="1000" dirty="0"/>
                    </a:p>
                  </a:txBody>
                  <a:tcPr/>
                </a:tc>
                <a:extLst>
                  <a:ext uri="{0D108BD9-81ED-4DB2-BD59-A6C34878D82A}">
                    <a16:rowId xmlns:a16="http://schemas.microsoft.com/office/drawing/2014/main" val="1413751845"/>
                  </a:ext>
                </a:extLst>
              </a:tr>
            </a:tbl>
          </a:graphicData>
        </a:graphic>
      </p:graphicFrame>
      <p:sp>
        <p:nvSpPr>
          <p:cNvPr id="7" name="Rectangle 6">
            <a:extLst>
              <a:ext uri="{FF2B5EF4-FFF2-40B4-BE49-F238E27FC236}">
                <a16:creationId xmlns:a16="http://schemas.microsoft.com/office/drawing/2014/main" id="{9BB1E5E1-1618-B679-EE2E-5E04BBF7BC07}"/>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934CCD7A-6AA7-7BAE-4E56-EB675E8BFB8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9" name="Picture 8">
            <a:extLst>
              <a:ext uri="{FF2B5EF4-FFF2-40B4-BE49-F238E27FC236}">
                <a16:creationId xmlns:a16="http://schemas.microsoft.com/office/drawing/2014/main" id="{1D23438F-CA0C-1EF1-CB6A-6E2A37A15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192075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rgbClr val="69B4FF"/>
                </a:solidFill>
                <a:latin typeface="Times New Roman" panose="02020603050405020304" pitchFamily="18" charset="0"/>
                <a:cs typeface="Times New Roman" panose="02020603050405020304" pitchFamily="18" charset="0"/>
              </a:rPr>
              <a:t>Employee Table</a:t>
            </a:r>
          </a:p>
        </p:txBody>
      </p:sp>
      <p:graphicFrame>
        <p:nvGraphicFramePr>
          <p:cNvPr id="11" name="Table 10">
            <a:extLst>
              <a:ext uri="{FF2B5EF4-FFF2-40B4-BE49-F238E27FC236}">
                <a16:creationId xmlns:a16="http://schemas.microsoft.com/office/drawing/2014/main" id="{61EB20E5-2D9B-6633-5EC3-416945D9432D}"/>
              </a:ext>
            </a:extLst>
          </p:cNvPr>
          <p:cNvGraphicFramePr>
            <a:graphicFrameLocks noGrp="1"/>
          </p:cNvGraphicFramePr>
          <p:nvPr/>
        </p:nvGraphicFramePr>
        <p:xfrm>
          <a:off x="1101865" y="2711864"/>
          <a:ext cx="9970776" cy="3688080"/>
        </p:xfrm>
        <a:graphic>
          <a:graphicData uri="http://schemas.openxmlformats.org/drawingml/2006/table">
            <a:tbl>
              <a:tblPr firstRow="1" bandRow="1">
                <a:tableStyleId>{21E4AEA4-8DFA-4A89-87EB-49C32662AFE0}</a:tableStyleId>
              </a:tblPr>
              <a:tblGrid>
                <a:gridCol w="3323592">
                  <a:extLst>
                    <a:ext uri="{9D8B030D-6E8A-4147-A177-3AD203B41FA5}">
                      <a16:colId xmlns:a16="http://schemas.microsoft.com/office/drawing/2014/main" val="1933998078"/>
                    </a:ext>
                  </a:extLst>
                </a:gridCol>
                <a:gridCol w="3323592">
                  <a:extLst>
                    <a:ext uri="{9D8B030D-6E8A-4147-A177-3AD203B41FA5}">
                      <a16:colId xmlns:a16="http://schemas.microsoft.com/office/drawing/2014/main" val="953613788"/>
                    </a:ext>
                  </a:extLst>
                </a:gridCol>
                <a:gridCol w="3323592">
                  <a:extLst>
                    <a:ext uri="{9D8B030D-6E8A-4147-A177-3AD203B41FA5}">
                      <a16:colId xmlns:a16="http://schemas.microsoft.com/office/drawing/2014/main" val="894953877"/>
                    </a:ext>
                  </a:extLst>
                </a:gridCol>
              </a:tblGrid>
              <a:tr h="191110">
                <a:tc>
                  <a:txBody>
                    <a:bodyPr/>
                    <a:lstStyle/>
                    <a:p>
                      <a:r>
                        <a:rPr lang="en-US" sz="1200" dirty="0"/>
                        <a:t>Field Name</a:t>
                      </a:r>
                      <a:endParaRPr lang="en-IN" sz="1200" dirty="0"/>
                    </a:p>
                  </a:txBody>
                  <a:tcPr/>
                </a:tc>
                <a:tc>
                  <a:txBody>
                    <a:bodyPr/>
                    <a:lstStyle/>
                    <a:p>
                      <a:r>
                        <a:rPr lang="en-US" sz="1200" dirty="0"/>
                        <a:t>Data Type</a:t>
                      </a:r>
                      <a:endParaRPr lang="en-IN" sz="1200" dirty="0"/>
                    </a:p>
                  </a:txBody>
                  <a:tcPr/>
                </a:tc>
                <a:tc>
                  <a:txBody>
                    <a:bodyPr/>
                    <a:lstStyle/>
                    <a:p>
                      <a:r>
                        <a:rPr lang="en-US" sz="1200" dirty="0"/>
                        <a:t>Description</a:t>
                      </a:r>
                      <a:endParaRPr lang="en-IN" sz="1200" dirty="0"/>
                    </a:p>
                  </a:txBody>
                  <a:tcPr/>
                </a:tc>
                <a:extLst>
                  <a:ext uri="{0D108BD9-81ED-4DB2-BD59-A6C34878D82A}">
                    <a16:rowId xmlns:a16="http://schemas.microsoft.com/office/drawing/2014/main" val="3397557327"/>
                  </a:ext>
                </a:extLst>
              </a:tr>
              <a:tr h="191110">
                <a:tc>
                  <a:txBody>
                    <a:bodyPr/>
                    <a:lstStyle/>
                    <a:p>
                      <a:r>
                        <a:rPr lang="en-US" sz="1000" dirty="0"/>
                        <a:t>Id</a:t>
                      </a:r>
                      <a:endParaRPr lang="en-IN" sz="1000" dirty="0"/>
                    </a:p>
                  </a:txBody>
                  <a:tcPr/>
                </a:tc>
                <a:tc>
                  <a:txBody>
                    <a:bodyPr/>
                    <a:lstStyle/>
                    <a:p>
                      <a:r>
                        <a:rPr lang="en-US" sz="1000" dirty="0"/>
                        <a:t>Int(11)</a:t>
                      </a:r>
                      <a:endParaRPr lang="en-IN" sz="1000" dirty="0"/>
                    </a:p>
                  </a:txBody>
                  <a:tcPr/>
                </a:tc>
                <a:tc>
                  <a:txBody>
                    <a:bodyPr/>
                    <a:lstStyle/>
                    <a:p>
                      <a:r>
                        <a:rPr lang="en-US" sz="1000" dirty="0">
                          <a:effectLst/>
                        </a:rPr>
                        <a:t>Unique identifier for employee</a:t>
                      </a:r>
                      <a:endParaRPr lang="en-IN" sz="1000" dirty="0"/>
                    </a:p>
                  </a:txBody>
                  <a:tcPr/>
                </a:tc>
                <a:extLst>
                  <a:ext uri="{0D108BD9-81ED-4DB2-BD59-A6C34878D82A}">
                    <a16:rowId xmlns:a16="http://schemas.microsoft.com/office/drawing/2014/main" val="3521756471"/>
                  </a:ext>
                </a:extLst>
              </a:tr>
              <a:tr h="191110">
                <a:tc>
                  <a:txBody>
                    <a:bodyPr/>
                    <a:lstStyle/>
                    <a:p>
                      <a:r>
                        <a:rPr lang="en-US" sz="1000" dirty="0" err="1"/>
                        <a:t>First_Name</a:t>
                      </a:r>
                      <a:endParaRPr lang="en-IN" sz="1000" dirty="0"/>
                    </a:p>
                  </a:txBody>
                  <a:tcPr/>
                </a:tc>
                <a:tc>
                  <a:txBody>
                    <a:bodyPr/>
                    <a:lstStyle/>
                    <a:p>
                      <a:r>
                        <a:rPr lang="en-US" sz="1000" dirty="0"/>
                        <a:t>Text</a:t>
                      </a:r>
                      <a:endParaRPr lang="en-IN" sz="1000" dirty="0"/>
                    </a:p>
                  </a:txBody>
                  <a:tcPr/>
                </a:tc>
                <a:tc>
                  <a:txBody>
                    <a:bodyPr/>
                    <a:lstStyle/>
                    <a:p>
                      <a:r>
                        <a:rPr lang="en-US" sz="1000" dirty="0"/>
                        <a:t>First Name of the employee</a:t>
                      </a:r>
                      <a:endParaRPr lang="en-IN" sz="1000" dirty="0"/>
                    </a:p>
                  </a:txBody>
                  <a:tcPr/>
                </a:tc>
                <a:extLst>
                  <a:ext uri="{0D108BD9-81ED-4DB2-BD59-A6C34878D82A}">
                    <a16:rowId xmlns:a16="http://schemas.microsoft.com/office/drawing/2014/main" val="825578265"/>
                  </a:ext>
                </a:extLst>
              </a:tr>
              <a:tr h="191110">
                <a:tc>
                  <a:txBody>
                    <a:bodyPr/>
                    <a:lstStyle/>
                    <a:p>
                      <a:r>
                        <a:rPr lang="en-US" sz="1000" dirty="0" err="1"/>
                        <a:t>Last_Name</a:t>
                      </a:r>
                      <a:endParaRPr lang="en-IN" sz="1000" dirty="0"/>
                    </a:p>
                  </a:txBody>
                  <a:tcPr/>
                </a:tc>
                <a:tc>
                  <a:txBody>
                    <a:bodyPr/>
                    <a:lstStyle/>
                    <a:p>
                      <a:r>
                        <a:rPr lang="en-US" sz="1000" dirty="0"/>
                        <a:t>Text</a:t>
                      </a:r>
                      <a:endParaRPr lang="en-IN" sz="1000" dirty="0"/>
                    </a:p>
                  </a:txBody>
                  <a:tcPr/>
                </a:tc>
                <a:tc>
                  <a:txBody>
                    <a:bodyPr/>
                    <a:lstStyle/>
                    <a:p>
                      <a:r>
                        <a:rPr lang="en-US" sz="1000" dirty="0"/>
                        <a:t>Last Name of the employee</a:t>
                      </a:r>
                      <a:endParaRPr lang="en-IN" sz="1000" dirty="0"/>
                    </a:p>
                  </a:txBody>
                  <a:tcPr/>
                </a:tc>
                <a:extLst>
                  <a:ext uri="{0D108BD9-81ED-4DB2-BD59-A6C34878D82A}">
                    <a16:rowId xmlns:a16="http://schemas.microsoft.com/office/drawing/2014/main" val="350719314"/>
                  </a:ext>
                </a:extLst>
              </a:tr>
              <a:tr h="191110">
                <a:tc>
                  <a:txBody>
                    <a:bodyPr/>
                    <a:lstStyle/>
                    <a:p>
                      <a:r>
                        <a:rPr lang="en-US" sz="1000" dirty="0"/>
                        <a:t>Email</a:t>
                      </a:r>
                      <a:endParaRPr lang="en-IN" sz="1000" dirty="0"/>
                    </a:p>
                  </a:txBody>
                  <a:tcPr/>
                </a:tc>
                <a:tc>
                  <a:txBody>
                    <a:bodyPr/>
                    <a:lstStyle/>
                    <a:p>
                      <a:r>
                        <a:rPr lang="en-US" sz="1000" dirty="0"/>
                        <a:t>Text</a:t>
                      </a:r>
                      <a:endParaRPr lang="en-IN" sz="1000" dirty="0"/>
                    </a:p>
                  </a:txBody>
                  <a:tcPr/>
                </a:tc>
                <a:tc>
                  <a:txBody>
                    <a:bodyPr/>
                    <a:lstStyle/>
                    <a:p>
                      <a:r>
                        <a:rPr lang="en-US" sz="1000" dirty="0"/>
                        <a:t>Email address of employee</a:t>
                      </a:r>
                      <a:endParaRPr lang="en-IN" sz="1000" dirty="0"/>
                    </a:p>
                  </a:txBody>
                  <a:tcPr/>
                </a:tc>
                <a:extLst>
                  <a:ext uri="{0D108BD9-81ED-4DB2-BD59-A6C34878D82A}">
                    <a16:rowId xmlns:a16="http://schemas.microsoft.com/office/drawing/2014/main" val="4278888242"/>
                  </a:ext>
                </a:extLst>
              </a:tr>
              <a:tr h="191110">
                <a:tc>
                  <a:txBody>
                    <a:bodyPr/>
                    <a:lstStyle/>
                    <a:p>
                      <a:r>
                        <a:rPr lang="en-US" sz="1000" dirty="0"/>
                        <a:t>Department</a:t>
                      </a:r>
                      <a:endParaRPr lang="en-IN" sz="1000" dirty="0"/>
                    </a:p>
                  </a:txBody>
                  <a:tcPr/>
                </a:tc>
                <a:tc>
                  <a:txBody>
                    <a:bodyPr/>
                    <a:lstStyle/>
                    <a:p>
                      <a:r>
                        <a:rPr lang="en-US" sz="1000" dirty="0"/>
                        <a:t>Text</a:t>
                      </a:r>
                      <a:endParaRPr lang="en-IN" sz="1000" dirty="0"/>
                    </a:p>
                  </a:txBody>
                  <a:tcPr/>
                </a:tc>
                <a:tc>
                  <a:txBody>
                    <a:bodyPr/>
                    <a:lstStyle/>
                    <a:p>
                      <a:r>
                        <a:rPr lang="en-US" sz="1000" dirty="0"/>
                        <a:t>Department of employee</a:t>
                      </a:r>
                      <a:endParaRPr lang="en-IN" sz="1000" dirty="0"/>
                    </a:p>
                  </a:txBody>
                  <a:tcPr/>
                </a:tc>
                <a:extLst>
                  <a:ext uri="{0D108BD9-81ED-4DB2-BD59-A6C34878D82A}">
                    <a16:rowId xmlns:a16="http://schemas.microsoft.com/office/drawing/2014/main" val="3922527167"/>
                  </a:ext>
                </a:extLst>
              </a:tr>
              <a:tr h="191110">
                <a:tc>
                  <a:txBody>
                    <a:bodyPr/>
                    <a:lstStyle/>
                    <a:p>
                      <a:r>
                        <a:rPr lang="en-US" sz="1000" dirty="0" err="1"/>
                        <a:t>Shit_Name</a:t>
                      </a:r>
                      <a:endParaRPr lang="en-IN" sz="1000" dirty="0"/>
                    </a:p>
                  </a:txBody>
                  <a:tcPr/>
                </a:tc>
                <a:tc>
                  <a:txBody>
                    <a:bodyPr/>
                    <a:lstStyle/>
                    <a:p>
                      <a:r>
                        <a:rPr lang="en-US" sz="1000" dirty="0"/>
                        <a:t>Text</a:t>
                      </a:r>
                      <a:endParaRPr lang="en-IN" sz="1000" dirty="0"/>
                    </a:p>
                  </a:txBody>
                  <a:tcPr/>
                </a:tc>
                <a:tc>
                  <a:txBody>
                    <a:bodyPr/>
                    <a:lstStyle/>
                    <a:p>
                      <a:r>
                        <a:rPr lang="en-US" sz="1000" dirty="0"/>
                        <a:t>Shift name of employee</a:t>
                      </a:r>
                      <a:endParaRPr lang="en-IN" sz="1000" dirty="0"/>
                    </a:p>
                  </a:txBody>
                  <a:tcPr/>
                </a:tc>
                <a:extLst>
                  <a:ext uri="{0D108BD9-81ED-4DB2-BD59-A6C34878D82A}">
                    <a16:rowId xmlns:a16="http://schemas.microsoft.com/office/drawing/2014/main" val="745539995"/>
                  </a:ext>
                </a:extLst>
              </a:tr>
              <a:tr h="191110">
                <a:tc>
                  <a:txBody>
                    <a:bodyPr/>
                    <a:lstStyle/>
                    <a:p>
                      <a:r>
                        <a:rPr lang="en-US" sz="1000" dirty="0" err="1"/>
                        <a:t>Phone_Number</a:t>
                      </a:r>
                      <a:endParaRPr lang="en-IN" sz="1000" dirty="0"/>
                    </a:p>
                  </a:txBody>
                  <a:tcPr/>
                </a:tc>
                <a:tc>
                  <a:txBody>
                    <a:bodyPr/>
                    <a:lstStyle/>
                    <a:p>
                      <a:r>
                        <a:rPr lang="en-US" sz="1000" dirty="0"/>
                        <a:t>Text</a:t>
                      </a:r>
                      <a:endParaRPr lang="en-IN" sz="1000" dirty="0"/>
                    </a:p>
                  </a:txBody>
                  <a:tcPr/>
                </a:tc>
                <a:tc>
                  <a:txBody>
                    <a:bodyPr/>
                    <a:lstStyle/>
                    <a:p>
                      <a:r>
                        <a:rPr lang="en-US" sz="1000" dirty="0"/>
                        <a:t>Phone number of employee</a:t>
                      </a:r>
                      <a:endParaRPr lang="en-IN" sz="1000" dirty="0"/>
                    </a:p>
                  </a:txBody>
                  <a:tcPr/>
                </a:tc>
                <a:extLst>
                  <a:ext uri="{0D108BD9-81ED-4DB2-BD59-A6C34878D82A}">
                    <a16:rowId xmlns:a16="http://schemas.microsoft.com/office/drawing/2014/main" val="69476540"/>
                  </a:ext>
                </a:extLst>
              </a:tr>
              <a:tr h="191110">
                <a:tc>
                  <a:txBody>
                    <a:bodyPr/>
                    <a:lstStyle/>
                    <a:p>
                      <a:r>
                        <a:rPr lang="en-US" sz="1000" dirty="0"/>
                        <a:t>Address</a:t>
                      </a:r>
                      <a:endParaRPr lang="en-IN" sz="1000" dirty="0"/>
                    </a:p>
                  </a:txBody>
                  <a:tcPr/>
                </a:tc>
                <a:tc>
                  <a:txBody>
                    <a:bodyPr/>
                    <a:lstStyle/>
                    <a:p>
                      <a:r>
                        <a:rPr lang="en-US" sz="1000" dirty="0"/>
                        <a:t>Text</a:t>
                      </a:r>
                      <a:endParaRPr lang="en-IN" sz="1000" dirty="0"/>
                    </a:p>
                  </a:txBody>
                  <a:tcPr/>
                </a:tc>
                <a:tc>
                  <a:txBody>
                    <a:bodyPr/>
                    <a:lstStyle/>
                    <a:p>
                      <a:r>
                        <a:rPr lang="en-US" sz="1000" dirty="0"/>
                        <a:t>Address of employee residence</a:t>
                      </a:r>
                      <a:endParaRPr lang="en-IN" sz="1000" dirty="0"/>
                    </a:p>
                  </a:txBody>
                  <a:tcPr/>
                </a:tc>
                <a:extLst>
                  <a:ext uri="{0D108BD9-81ED-4DB2-BD59-A6C34878D82A}">
                    <a16:rowId xmlns:a16="http://schemas.microsoft.com/office/drawing/2014/main" val="2805262661"/>
                  </a:ext>
                </a:extLst>
              </a:tr>
              <a:tr h="191110">
                <a:tc>
                  <a:txBody>
                    <a:bodyPr/>
                    <a:lstStyle/>
                    <a:p>
                      <a:r>
                        <a:rPr lang="en-US" sz="1000" dirty="0" err="1"/>
                        <a:t>Date_Of_Birth</a:t>
                      </a:r>
                      <a:endParaRPr lang="en-IN" sz="1000" dirty="0"/>
                    </a:p>
                  </a:txBody>
                  <a:tcPr/>
                </a:tc>
                <a:tc>
                  <a:txBody>
                    <a:bodyPr/>
                    <a:lstStyle/>
                    <a:p>
                      <a:r>
                        <a:rPr lang="en-US" sz="1000" dirty="0"/>
                        <a:t>Date</a:t>
                      </a:r>
                      <a:endParaRPr lang="en-IN" sz="1000" dirty="0"/>
                    </a:p>
                  </a:txBody>
                  <a:tcPr/>
                </a:tc>
                <a:tc>
                  <a:txBody>
                    <a:bodyPr/>
                    <a:lstStyle/>
                    <a:p>
                      <a:r>
                        <a:rPr lang="en-US" sz="1000" dirty="0"/>
                        <a:t>Date of birth of employee</a:t>
                      </a:r>
                      <a:endParaRPr lang="en-IN" sz="1000" dirty="0"/>
                    </a:p>
                  </a:txBody>
                  <a:tcPr/>
                </a:tc>
                <a:extLst>
                  <a:ext uri="{0D108BD9-81ED-4DB2-BD59-A6C34878D82A}">
                    <a16:rowId xmlns:a16="http://schemas.microsoft.com/office/drawing/2014/main" val="3151384911"/>
                  </a:ext>
                </a:extLst>
              </a:tr>
              <a:tr h="191110">
                <a:tc>
                  <a:txBody>
                    <a:bodyPr/>
                    <a:lstStyle/>
                    <a:p>
                      <a:r>
                        <a:rPr lang="en-US" sz="1000" dirty="0" err="1"/>
                        <a:t>Date_Of_Joining</a:t>
                      </a:r>
                      <a:endParaRPr lang="en-IN" sz="1000" dirty="0"/>
                    </a:p>
                  </a:txBody>
                  <a:tcPr/>
                </a:tc>
                <a:tc>
                  <a:txBody>
                    <a:bodyPr/>
                    <a:lstStyle/>
                    <a:p>
                      <a:r>
                        <a:rPr lang="en-US" sz="1000" dirty="0"/>
                        <a:t>Date</a:t>
                      </a:r>
                      <a:endParaRPr lang="en-IN" sz="1000" dirty="0"/>
                    </a:p>
                  </a:txBody>
                  <a:tcPr/>
                </a:tc>
                <a:tc>
                  <a:txBody>
                    <a:bodyPr/>
                    <a:lstStyle/>
                    <a:p>
                      <a:r>
                        <a:rPr lang="en-US" sz="1000" dirty="0"/>
                        <a:t>Date of joining</a:t>
                      </a:r>
                      <a:endParaRPr lang="en-IN" sz="1000" dirty="0"/>
                    </a:p>
                  </a:txBody>
                  <a:tcPr/>
                </a:tc>
                <a:extLst>
                  <a:ext uri="{0D108BD9-81ED-4DB2-BD59-A6C34878D82A}">
                    <a16:rowId xmlns:a16="http://schemas.microsoft.com/office/drawing/2014/main" val="1117134587"/>
                  </a:ext>
                </a:extLst>
              </a:tr>
              <a:tr h="191110">
                <a:tc>
                  <a:txBody>
                    <a:bodyPr/>
                    <a:lstStyle/>
                    <a:p>
                      <a:r>
                        <a:rPr lang="en-US" sz="1000" dirty="0"/>
                        <a:t>Gender</a:t>
                      </a:r>
                      <a:endParaRPr lang="en-IN" sz="1000" dirty="0"/>
                    </a:p>
                  </a:txBody>
                  <a:tcPr/>
                </a:tc>
                <a:tc>
                  <a:txBody>
                    <a:bodyPr/>
                    <a:lstStyle/>
                    <a:p>
                      <a:r>
                        <a:rPr lang="en-US" sz="1000" dirty="0"/>
                        <a:t>Text</a:t>
                      </a:r>
                      <a:endParaRPr lang="en-IN" sz="1000" dirty="0"/>
                    </a:p>
                  </a:txBody>
                  <a:tcPr/>
                </a:tc>
                <a:tc>
                  <a:txBody>
                    <a:bodyPr/>
                    <a:lstStyle/>
                    <a:p>
                      <a:r>
                        <a:rPr lang="en-US" sz="1000" dirty="0"/>
                        <a:t>Gender of employee</a:t>
                      </a:r>
                      <a:endParaRPr lang="en-IN" sz="1000" dirty="0"/>
                    </a:p>
                  </a:txBody>
                  <a:tcPr/>
                </a:tc>
                <a:extLst>
                  <a:ext uri="{0D108BD9-81ED-4DB2-BD59-A6C34878D82A}">
                    <a16:rowId xmlns:a16="http://schemas.microsoft.com/office/drawing/2014/main" val="3542680533"/>
                  </a:ext>
                </a:extLst>
              </a:tr>
              <a:tr h="191110">
                <a:tc>
                  <a:txBody>
                    <a:bodyPr/>
                    <a:lstStyle/>
                    <a:p>
                      <a:r>
                        <a:rPr lang="en-US" sz="1000" dirty="0"/>
                        <a:t>Username</a:t>
                      </a:r>
                      <a:endParaRPr lang="en-IN" sz="1000" dirty="0"/>
                    </a:p>
                  </a:txBody>
                  <a:tcPr/>
                </a:tc>
                <a:tc>
                  <a:txBody>
                    <a:bodyPr/>
                    <a:lstStyle/>
                    <a:p>
                      <a:r>
                        <a:rPr lang="en-US" sz="1000" dirty="0"/>
                        <a:t>Text</a:t>
                      </a:r>
                      <a:endParaRPr lang="en-IN" sz="1000" dirty="0"/>
                    </a:p>
                  </a:txBody>
                  <a:tcPr/>
                </a:tc>
                <a:tc>
                  <a:txBody>
                    <a:bodyPr/>
                    <a:lstStyle/>
                    <a:p>
                      <a:r>
                        <a:rPr lang="en-US" sz="1000" dirty="0"/>
                        <a:t>Username of employee</a:t>
                      </a:r>
                      <a:endParaRPr lang="en-IN" sz="1000" dirty="0"/>
                    </a:p>
                  </a:txBody>
                  <a:tcPr/>
                </a:tc>
                <a:extLst>
                  <a:ext uri="{0D108BD9-81ED-4DB2-BD59-A6C34878D82A}">
                    <a16:rowId xmlns:a16="http://schemas.microsoft.com/office/drawing/2014/main" val="1496004768"/>
                  </a:ext>
                </a:extLst>
              </a:tr>
              <a:tr h="191110">
                <a:tc>
                  <a:txBody>
                    <a:bodyPr/>
                    <a:lstStyle/>
                    <a:p>
                      <a:r>
                        <a:rPr lang="en-US" sz="1000" dirty="0"/>
                        <a:t>Password</a:t>
                      </a:r>
                      <a:endParaRPr lang="en-IN" sz="1000" dirty="0"/>
                    </a:p>
                  </a:txBody>
                  <a:tcPr/>
                </a:tc>
                <a:tc>
                  <a:txBody>
                    <a:bodyPr/>
                    <a:lstStyle/>
                    <a:p>
                      <a:r>
                        <a:rPr lang="en-US" sz="1000" dirty="0"/>
                        <a:t>Text</a:t>
                      </a:r>
                      <a:endParaRPr lang="en-IN" sz="1000" dirty="0"/>
                    </a:p>
                  </a:txBody>
                  <a:tcPr/>
                </a:tc>
                <a:tc>
                  <a:txBody>
                    <a:bodyPr/>
                    <a:lstStyle/>
                    <a:p>
                      <a:r>
                        <a:rPr lang="en-US" sz="1000" dirty="0"/>
                        <a:t>Pass code to login into the system</a:t>
                      </a:r>
                      <a:endParaRPr lang="en-IN" sz="1000" dirty="0"/>
                    </a:p>
                  </a:txBody>
                  <a:tcPr/>
                </a:tc>
                <a:extLst>
                  <a:ext uri="{0D108BD9-81ED-4DB2-BD59-A6C34878D82A}">
                    <a16:rowId xmlns:a16="http://schemas.microsoft.com/office/drawing/2014/main" val="2026693799"/>
                  </a:ext>
                </a:extLst>
              </a:tr>
              <a:tr h="191110">
                <a:tc>
                  <a:txBody>
                    <a:bodyPr/>
                    <a:lstStyle/>
                    <a:p>
                      <a:r>
                        <a:rPr lang="en-US" sz="1000"/>
                        <a:t>AdminProfile</a:t>
                      </a:r>
                      <a:r>
                        <a:rPr lang="en-US" sz="1000" dirty="0" err="1"/>
                        <a:t>_Picture</a:t>
                      </a:r>
                      <a:endParaRPr lang="en-IN" sz="1000" dirty="0"/>
                    </a:p>
                  </a:txBody>
                  <a:tcPr/>
                </a:tc>
                <a:tc>
                  <a:txBody>
                    <a:bodyPr/>
                    <a:lstStyle/>
                    <a:p>
                      <a:r>
                        <a:rPr lang="en-US" sz="1000" dirty="0"/>
                        <a:t>Varchar(20)</a:t>
                      </a:r>
                      <a:endParaRPr lang="en-IN" sz="1000" dirty="0"/>
                    </a:p>
                  </a:txBody>
                  <a:tcPr/>
                </a:tc>
                <a:tc>
                  <a:txBody>
                    <a:bodyPr/>
                    <a:lstStyle/>
                    <a:p>
                      <a:r>
                        <a:rPr lang="en-US" sz="1000" dirty="0"/>
                        <a:t>Profile </a:t>
                      </a:r>
                      <a:r>
                        <a:rPr lang="en-US" sz="1000" dirty="0" err="1"/>
                        <a:t>pictire</a:t>
                      </a:r>
                      <a:r>
                        <a:rPr lang="en-US" sz="1000" dirty="0"/>
                        <a:t> of employee</a:t>
                      </a:r>
                      <a:endParaRPr lang="en-IN" sz="1000" dirty="0"/>
                    </a:p>
                  </a:txBody>
                  <a:tcPr/>
                </a:tc>
                <a:extLst>
                  <a:ext uri="{0D108BD9-81ED-4DB2-BD59-A6C34878D82A}">
                    <a16:rowId xmlns:a16="http://schemas.microsoft.com/office/drawing/2014/main" val="1413751845"/>
                  </a:ext>
                </a:extLst>
              </a:tr>
            </a:tbl>
          </a:graphicData>
        </a:graphic>
      </p:graphicFrame>
      <p:sp>
        <p:nvSpPr>
          <p:cNvPr id="7" name="Rectangle 6">
            <a:extLst>
              <a:ext uri="{FF2B5EF4-FFF2-40B4-BE49-F238E27FC236}">
                <a16:creationId xmlns:a16="http://schemas.microsoft.com/office/drawing/2014/main" id="{1F074B2E-1D47-437E-61D9-F33292B0296A}"/>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A6C62DBE-943C-3B7D-6FE7-8AD3E65BF5F9}"/>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9" name="Picture 8">
            <a:extLst>
              <a:ext uri="{FF2B5EF4-FFF2-40B4-BE49-F238E27FC236}">
                <a16:creationId xmlns:a16="http://schemas.microsoft.com/office/drawing/2014/main" id="{BD285715-2BDA-5481-3607-D17B3B5A2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12519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rgbClr val="69B4FF"/>
                </a:solidFill>
                <a:latin typeface="Times New Roman" panose="02020603050405020304" pitchFamily="18" charset="0"/>
                <a:cs typeface="Times New Roman" panose="02020603050405020304" pitchFamily="18" charset="0"/>
              </a:rPr>
              <a:t>D</a:t>
            </a:r>
            <a:r>
              <a:rPr lang="en-IN" sz="1400" dirty="0" err="1">
                <a:solidFill>
                  <a:srgbClr val="69B4FF"/>
                </a:solidFill>
                <a:latin typeface="Times New Roman" panose="02020603050405020304" pitchFamily="18" charset="0"/>
                <a:cs typeface="Times New Roman" panose="02020603050405020304" pitchFamily="18" charset="0"/>
              </a:rPr>
              <a:t>epartment</a:t>
            </a:r>
            <a:r>
              <a:rPr lang="en-IN" sz="1400" dirty="0">
                <a:solidFill>
                  <a:srgbClr val="69B4FF"/>
                </a:solidFill>
                <a:latin typeface="Times New Roman" panose="02020603050405020304" pitchFamily="18" charset="0"/>
                <a:cs typeface="Times New Roman" panose="02020603050405020304" pitchFamily="18" charset="0"/>
              </a:rPr>
              <a:t> Table</a:t>
            </a:r>
          </a:p>
        </p:txBody>
      </p:sp>
      <p:pic>
        <p:nvPicPr>
          <p:cNvPr id="8" name="Picture 7">
            <a:extLst>
              <a:ext uri="{FF2B5EF4-FFF2-40B4-BE49-F238E27FC236}">
                <a16:creationId xmlns:a16="http://schemas.microsoft.com/office/drawing/2014/main" id="{7C33CAAE-ED40-9F7D-99A0-DC3DD87148F9}"/>
              </a:ext>
            </a:extLst>
          </p:cNvPr>
          <p:cNvPicPr>
            <a:picLocks noChangeAspect="1"/>
          </p:cNvPicPr>
          <p:nvPr/>
        </p:nvPicPr>
        <p:blipFill>
          <a:blip r:embed="rId2">
            <a:extLst>
              <a:ext uri="{28A0092B-C50C-407E-A947-70E740481C1C}">
                <a14:useLocalDpi xmlns:a14="http://schemas.microsoft.com/office/drawing/2010/main" val="0"/>
              </a:ext>
            </a:extLst>
          </a:blip>
          <a:srcRect l="15648" t="20779" r="4519" b="56617"/>
          <a:stretch/>
        </p:blipFill>
        <p:spPr>
          <a:xfrm>
            <a:off x="1679400" y="2463001"/>
            <a:ext cx="8833199" cy="1406819"/>
          </a:xfrm>
          <a:prstGeom prst="rect">
            <a:avLst/>
          </a:prstGeom>
        </p:spPr>
      </p:pic>
      <p:sp>
        <p:nvSpPr>
          <p:cNvPr id="9" name="TextBox 8">
            <a:extLst>
              <a:ext uri="{FF2B5EF4-FFF2-40B4-BE49-F238E27FC236}">
                <a16:creationId xmlns:a16="http://schemas.microsoft.com/office/drawing/2014/main" id="{2CDC3FDB-6C69-209B-4F96-C2B3D5A46EF6}"/>
              </a:ext>
            </a:extLst>
          </p:cNvPr>
          <p:cNvSpPr txBox="1"/>
          <p:nvPr/>
        </p:nvSpPr>
        <p:spPr>
          <a:xfrm>
            <a:off x="1811094" y="3998663"/>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rgbClr val="69B4FF"/>
                </a:solidFill>
                <a:latin typeface="Times New Roman" panose="02020603050405020304" pitchFamily="18" charset="0"/>
                <a:cs typeface="Times New Roman" panose="02020603050405020304" pitchFamily="18" charset="0"/>
              </a:rPr>
              <a:t>Message</a:t>
            </a:r>
            <a:r>
              <a:rPr lang="en-IN" sz="1400" dirty="0">
                <a:solidFill>
                  <a:srgbClr val="69B4FF"/>
                </a:solidFill>
                <a:latin typeface="Times New Roman" panose="02020603050405020304" pitchFamily="18" charset="0"/>
                <a:cs typeface="Times New Roman" panose="02020603050405020304" pitchFamily="18" charset="0"/>
              </a:rPr>
              <a:t> Table</a:t>
            </a:r>
          </a:p>
        </p:txBody>
      </p:sp>
      <p:pic>
        <p:nvPicPr>
          <p:cNvPr id="12" name="Picture 11">
            <a:extLst>
              <a:ext uri="{FF2B5EF4-FFF2-40B4-BE49-F238E27FC236}">
                <a16:creationId xmlns:a16="http://schemas.microsoft.com/office/drawing/2014/main" id="{DC702E1C-F2DD-C632-1504-B04622C100DD}"/>
              </a:ext>
            </a:extLst>
          </p:cNvPr>
          <p:cNvPicPr>
            <a:picLocks noChangeAspect="1"/>
          </p:cNvPicPr>
          <p:nvPr/>
        </p:nvPicPr>
        <p:blipFill>
          <a:blip r:embed="rId3">
            <a:extLst>
              <a:ext uri="{28A0092B-C50C-407E-A947-70E740481C1C}">
                <a14:useLocalDpi xmlns:a14="http://schemas.microsoft.com/office/drawing/2010/main" val="0"/>
              </a:ext>
            </a:extLst>
          </a:blip>
          <a:srcRect l="15900" t="21470" r="18871" b="60286"/>
          <a:stretch/>
        </p:blipFill>
        <p:spPr>
          <a:xfrm>
            <a:off x="1679400" y="4648204"/>
            <a:ext cx="8833199" cy="1487125"/>
          </a:xfrm>
          <a:prstGeom prst="rect">
            <a:avLst/>
          </a:prstGeom>
        </p:spPr>
      </p:pic>
      <p:sp>
        <p:nvSpPr>
          <p:cNvPr id="7" name="Rectangle 6">
            <a:extLst>
              <a:ext uri="{FF2B5EF4-FFF2-40B4-BE49-F238E27FC236}">
                <a16:creationId xmlns:a16="http://schemas.microsoft.com/office/drawing/2014/main" id="{9A50A240-F186-A927-6E81-925B202223DD}"/>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TextBox 9">
            <a:extLst>
              <a:ext uri="{FF2B5EF4-FFF2-40B4-BE49-F238E27FC236}">
                <a16:creationId xmlns:a16="http://schemas.microsoft.com/office/drawing/2014/main" id="{144EE44B-3824-4EB6-76B3-91C16AA4D718}"/>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1" name="Picture 10">
            <a:extLst>
              <a:ext uri="{FF2B5EF4-FFF2-40B4-BE49-F238E27FC236}">
                <a16:creationId xmlns:a16="http://schemas.microsoft.com/office/drawing/2014/main" id="{18E6198C-D188-B2F7-DF5B-2D33ED43E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90153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rgbClr val="69B4FF"/>
                </a:solidFill>
                <a:latin typeface="Times New Roman" panose="02020603050405020304" pitchFamily="18" charset="0"/>
                <a:cs typeface="Times New Roman" panose="02020603050405020304" pitchFamily="18" charset="0"/>
              </a:rPr>
              <a:t>Salaries Table</a:t>
            </a:r>
          </a:p>
        </p:txBody>
      </p:sp>
      <p:pic>
        <p:nvPicPr>
          <p:cNvPr id="8" name="Picture 7">
            <a:extLst>
              <a:ext uri="{FF2B5EF4-FFF2-40B4-BE49-F238E27FC236}">
                <a16:creationId xmlns:a16="http://schemas.microsoft.com/office/drawing/2014/main" id="{FD8337BD-8A64-B5D3-E844-BB68B3027100}"/>
              </a:ext>
            </a:extLst>
          </p:cNvPr>
          <p:cNvPicPr>
            <a:picLocks noChangeAspect="1"/>
          </p:cNvPicPr>
          <p:nvPr/>
        </p:nvPicPr>
        <p:blipFill>
          <a:blip r:embed="rId2">
            <a:extLst>
              <a:ext uri="{28A0092B-C50C-407E-A947-70E740481C1C}">
                <a14:useLocalDpi xmlns:a14="http://schemas.microsoft.com/office/drawing/2010/main" val="0"/>
              </a:ext>
            </a:extLst>
          </a:blip>
          <a:srcRect l="15900" t="21470" r="17984" b="29749"/>
          <a:stretch/>
        </p:blipFill>
        <p:spPr>
          <a:xfrm>
            <a:off x="1398180" y="2446067"/>
            <a:ext cx="9378145" cy="3161656"/>
          </a:xfrm>
          <a:prstGeom prst="rect">
            <a:avLst/>
          </a:prstGeom>
        </p:spPr>
      </p:pic>
      <p:sp>
        <p:nvSpPr>
          <p:cNvPr id="7" name="Rectangle 6">
            <a:extLst>
              <a:ext uri="{FF2B5EF4-FFF2-40B4-BE49-F238E27FC236}">
                <a16:creationId xmlns:a16="http://schemas.microsoft.com/office/drawing/2014/main" id="{7CB13CBB-03A1-8D76-2CF3-99DF8331A70F}"/>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9" name="TextBox 8">
            <a:extLst>
              <a:ext uri="{FF2B5EF4-FFF2-40B4-BE49-F238E27FC236}">
                <a16:creationId xmlns:a16="http://schemas.microsoft.com/office/drawing/2014/main" id="{9F7E1DB0-FC3C-D6F8-515F-06F4083A590C}"/>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0" name="Picture 9">
            <a:extLst>
              <a:ext uri="{FF2B5EF4-FFF2-40B4-BE49-F238E27FC236}">
                <a16:creationId xmlns:a16="http://schemas.microsoft.com/office/drawing/2014/main" id="{F288A403-CB6E-BBE9-F4FD-7B16DBACB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94883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rgbClr val="69B4FF"/>
                </a:solidFill>
                <a:latin typeface="Times New Roman" panose="02020603050405020304" pitchFamily="18" charset="0"/>
                <a:cs typeface="Times New Roman" panose="02020603050405020304" pitchFamily="18" charset="0"/>
              </a:rPr>
              <a:t>Attendance Table</a:t>
            </a:r>
          </a:p>
        </p:txBody>
      </p:sp>
      <p:pic>
        <p:nvPicPr>
          <p:cNvPr id="8" name="Picture 7">
            <a:extLst>
              <a:ext uri="{FF2B5EF4-FFF2-40B4-BE49-F238E27FC236}">
                <a16:creationId xmlns:a16="http://schemas.microsoft.com/office/drawing/2014/main" id="{4965E1FB-277F-72D0-B5C7-BC58FE979FD0}"/>
              </a:ext>
            </a:extLst>
          </p:cNvPr>
          <p:cNvPicPr>
            <a:picLocks noChangeAspect="1"/>
          </p:cNvPicPr>
          <p:nvPr/>
        </p:nvPicPr>
        <p:blipFill>
          <a:blip r:embed="rId2">
            <a:extLst>
              <a:ext uri="{28A0092B-C50C-407E-A947-70E740481C1C}">
                <a14:useLocalDpi xmlns:a14="http://schemas.microsoft.com/office/drawing/2010/main" val="0"/>
              </a:ext>
            </a:extLst>
          </a:blip>
          <a:srcRect l="15900" t="21470" r="11209" b="46236"/>
          <a:stretch/>
        </p:blipFill>
        <p:spPr>
          <a:xfrm>
            <a:off x="1652562" y="2518823"/>
            <a:ext cx="8886876" cy="2214713"/>
          </a:xfrm>
          <a:prstGeom prst="rect">
            <a:avLst/>
          </a:prstGeom>
        </p:spPr>
      </p:pic>
      <p:sp>
        <p:nvSpPr>
          <p:cNvPr id="7" name="Rectangle 6">
            <a:extLst>
              <a:ext uri="{FF2B5EF4-FFF2-40B4-BE49-F238E27FC236}">
                <a16:creationId xmlns:a16="http://schemas.microsoft.com/office/drawing/2014/main" id="{90498DB2-65DE-960F-E250-93DCE2D5AF7C}"/>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9" name="TextBox 8">
            <a:extLst>
              <a:ext uri="{FF2B5EF4-FFF2-40B4-BE49-F238E27FC236}">
                <a16:creationId xmlns:a16="http://schemas.microsoft.com/office/drawing/2014/main" id="{8FBA4E4B-2347-1822-68CB-F3C9F98644FA}"/>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0" name="Picture 9">
            <a:extLst>
              <a:ext uri="{FF2B5EF4-FFF2-40B4-BE49-F238E27FC236}">
                <a16:creationId xmlns:a16="http://schemas.microsoft.com/office/drawing/2014/main" id="{097213A5-7365-E8A4-29C2-7C79EA2B1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807140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F35C8-9A51-EEB2-B424-386D06F830F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DB4412A-6CD1-0443-AE9F-0C1722A3705E}"/>
              </a:ext>
            </a:extLst>
          </p:cNvPr>
          <p:cNvSpPr txBox="1"/>
          <p:nvPr/>
        </p:nvSpPr>
        <p:spPr>
          <a:xfrm>
            <a:off x="1811094" y="868033"/>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5" name="TextBox 4">
            <a:extLst>
              <a:ext uri="{FF2B5EF4-FFF2-40B4-BE49-F238E27FC236}">
                <a16:creationId xmlns:a16="http://schemas.microsoft.com/office/drawing/2014/main" id="{D411025E-9402-5D08-96F9-A077521EA458}"/>
              </a:ext>
            </a:extLst>
          </p:cNvPr>
          <p:cNvSpPr txBox="1"/>
          <p:nvPr/>
        </p:nvSpPr>
        <p:spPr>
          <a:xfrm>
            <a:off x="1740469" y="1472384"/>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77B2200-0C60-BB3E-DFBF-D8CF20CBA83D}"/>
              </a:ext>
            </a:extLst>
          </p:cNvPr>
          <p:cNvSpPr txBox="1"/>
          <p:nvPr/>
        </p:nvSpPr>
        <p:spPr>
          <a:xfrm>
            <a:off x="1811094" y="2026381"/>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rgbClr val="69B4FF"/>
                </a:solidFill>
                <a:latin typeface="Times New Roman" panose="02020603050405020304" pitchFamily="18" charset="0"/>
                <a:cs typeface="Times New Roman" panose="02020603050405020304" pitchFamily="18" charset="0"/>
              </a:rPr>
              <a:t>Shift Table</a:t>
            </a:r>
          </a:p>
        </p:txBody>
      </p:sp>
      <p:pic>
        <p:nvPicPr>
          <p:cNvPr id="9" name="Picture 8">
            <a:extLst>
              <a:ext uri="{FF2B5EF4-FFF2-40B4-BE49-F238E27FC236}">
                <a16:creationId xmlns:a16="http://schemas.microsoft.com/office/drawing/2014/main" id="{CD9FBADA-A660-BDE2-CD44-6ECEF34E9CF2}"/>
              </a:ext>
            </a:extLst>
          </p:cNvPr>
          <p:cNvPicPr>
            <a:picLocks noChangeAspect="1"/>
          </p:cNvPicPr>
          <p:nvPr/>
        </p:nvPicPr>
        <p:blipFill>
          <a:blip r:embed="rId2">
            <a:extLst>
              <a:ext uri="{28A0092B-C50C-407E-A947-70E740481C1C}">
                <a14:useLocalDpi xmlns:a14="http://schemas.microsoft.com/office/drawing/2010/main" val="0"/>
              </a:ext>
            </a:extLst>
          </a:blip>
          <a:srcRect l="15899" t="21470" r="12984" b="56989"/>
          <a:stretch/>
        </p:blipFill>
        <p:spPr>
          <a:xfrm>
            <a:off x="1811094" y="2518823"/>
            <a:ext cx="8670566" cy="1477293"/>
          </a:xfrm>
          <a:prstGeom prst="rect">
            <a:avLst/>
          </a:prstGeom>
        </p:spPr>
      </p:pic>
      <p:sp>
        <p:nvSpPr>
          <p:cNvPr id="7" name="Rectangle 6">
            <a:extLst>
              <a:ext uri="{FF2B5EF4-FFF2-40B4-BE49-F238E27FC236}">
                <a16:creationId xmlns:a16="http://schemas.microsoft.com/office/drawing/2014/main" id="{FB2A3A44-0415-DF55-A271-BC689E8DBF8E}"/>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6FC395A5-4356-E24D-688A-6528B6BD1564}"/>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0" name="Picture 9">
            <a:extLst>
              <a:ext uri="{FF2B5EF4-FFF2-40B4-BE49-F238E27FC236}">
                <a16:creationId xmlns:a16="http://schemas.microsoft.com/office/drawing/2014/main" id="{CA5821D2-25D7-0209-D14E-7B84CCB6C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1541335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F54E00-EF51-47A8-437F-E05D0AEB9523}"/>
              </a:ext>
            </a:extLst>
          </p:cNvPr>
          <p:cNvSpPr/>
          <p:nvPr/>
        </p:nvSpPr>
        <p:spPr>
          <a:xfrm>
            <a:off x="-8747" y="-328"/>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27" name="Rectangle 26">
            <a:extLst>
              <a:ext uri="{FF2B5EF4-FFF2-40B4-BE49-F238E27FC236}">
                <a16:creationId xmlns:a16="http://schemas.microsoft.com/office/drawing/2014/main" id="{F591305A-F242-200A-414B-55F624B851FE}"/>
              </a:ext>
            </a:extLst>
          </p:cNvPr>
          <p:cNvSpPr/>
          <p:nvPr/>
        </p:nvSpPr>
        <p:spPr>
          <a:xfrm>
            <a:off x="0" y="0"/>
            <a:ext cx="12183253"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28" name="TextBox 27">
            <a:extLst>
              <a:ext uri="{FF2B5EF4-FFF2-40B4-BE49-F238E27FC236}">
                <a16:creationId xmlns:a16="http://schemas.microsoft.com/office/drawing/2014/main" id="{15EA681F-B330-6B52-6CA8-05BB68BBEA34}"/>
              </a:ext>
            </a:extLst>
          </p:cNvPr>
          <p:cNvSpPr txBox="1"/>
          <p:nvPr/>
        </p:nvSpPr>
        <p:spPr>
          <a:xfrm>
            <a:off x="1910080" y="966944"/>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INTRODUCTION</a:t>
            </a:r>
          </a:p>
        </p:txBody>
      </p:sp>
      <p:sp>
        <p:nvSpPr>
          <p:cNvPr id="29" name="TextBox 28">
            <a:extLst>
              <a:ext uri="{FF2B5EF4-FFF2-40B4-BE49-F238E27FC236}">
                <a16:creationId xmlns:a16="http://schemas.microsoft.com/office/drawing/2014/main" id="{BCB9FC43-3949-0EB7-8C51-6520159EB804}"/>
              </a:ext>
            </a:extLst>
          </p:cNvPr>
          <p:cNvSpPr txBox="1"/>
          <p:nvPr/>
        </p:nvSpPr>
        <p:spPr>
          <a:xfrm>
            <a:off x="1571133" y="1724751"/>
            <a:ext cx="9032240" cy="17042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dirty="0">
                <a:solidFill>
                  <a:srgbClr val="E0FFFF"/>
                </a:solidFill>
                <a:effectLst/>
                <a:latin typeface="Arial" panose="020B0604020202020204" pitchFamily="34" charset="0"/>
                <a:ea typeface="Times New Roman" panose="02020603050405020304" pitchFamily="18" charset="0"/>
              </a:rPr>
              <a:t>A payroll management system is a software application that automates the process of calculating and paying employee salaries. </a:t>
            </a:r>
          </a:p>
          <a:p>
            <a:pPr marL="285750" indent="-285750" algn="just">
              <a:lnSpc>
                <a:spcPct val="150000"/>
              </a:lnSpc>
              <a:buFont typeface="Arial" panose="020B0604020202020204" pitchFamily="34" charset="0"/>
              <a:buChar char="•"/>
            </a:pPr>
            <a:r>
              <a:rPr lang="en-US" sz="1800" dirty="0">
                <a:solidFill>
                  <a:srgbClr val="E0FFFF"/>
                </a:solidFill>
                <a:effectLst/>
                <a:latin typeface="Arial" panose="020B0604020202020204" pitchFamily="34" charset="0"/>
                <a:ea typeface="Times New Roman" panose="02020603050405020304" pitchFamily="18" charset="0"/>
              </a:rPr>
              <a:t>Payroll management systems can save businesses time and money by eliminating the need for manual calculations and processing.</a:t>
            </a:r>
            <a:endParaRPr lang="en-IN" sz="1800" dirty="0">
              <a:solidFill>
                <a:srgbClr val="E0FFFF"/>
              </a:solidFill>
              <a:effectLst/>
              <a:latin typeface="Times New Roman" panose="02020603050405020304" pitchFamily="18" charset="0"/>
              <a:ea typeface="Times New Roman" panose="02020603050405020304" pitchFamily="18" charset="0"/>
            </a:endParaRPr>
          </a:p>
        </p:txBody>
      </p:sp>
      <p:sp>
        <p:nvSpPr>
          <p:cNvPr id="30" name="TextBox 29">
            <a:extLst>
              <a:ext uri="{FF2B5EF4-FFF2-40B4-BE49-F238E27FC236}">
                <a16:creationId xmlns:a16="http://schemas.microsoft.com/office/drawing/2014/main" id="{97223C13-9209-B60C-A4BD-196D5C4AEEA2}"/>
              </a:ext>
            </a:extLst>
          </p:cNvPr>
          <p:cNvSpPr txBox="1"/>
          <p:nvPr/>
        </p:nvSpPr>
        <p:spPr>
          <a:xfrm>
            <a:off x="1571133" y="3910588"/>
            <a:ext cx="9032240"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E0FFFF"/>
                </a:solidFill>
              </a:rPr>
              <a:t>Project Profile :</a:t>
            </a:r>
          </a:p>
          <a:p>
            <a:pPr marL="742950" lvl="1" indent="-285750">
              <a:buFont typeface="Wingdings" panose="05000000000000000000" pitchFamily="2" charset="2"/>
              <a:buChar char="§"/>
            </a:pPr>
            <a:endParaRPr lang="en-IN" dirty="0">
              <a:solidFill>
                <a:srgbClr val="E0FFFF"/>
              </a:solidFill>
            </a:endParaRPr>
          </a:p>
          <a:p>
            <a:pPr marL="742950" lvl="1" indent="-285750">
              <a:buFont typeface="Wingdings" panose="05000000000000000000" pitchFamily="2" charset="2"/>
              <a:buChar char="§"/>
            </a:pPr>
            <a:r>
              <a:rPr lang="en-IN" dirty="0">
                <a:solidFill>
                  <a:srgbClr val="E0FFFF"/>
                </a:solidFill>
              </a:rPr>
              <a:t>Project Title : Payroll-Management-System</a:t>
            </a:r>
          </a:p>
          <a:p>
            <a:pPr marL="742950" lvl="1" indent="-285750">
              <a:buFont typeface="Wingdings" panose="05000000000000000000" pitchFamily="2" charset="2"/>
              <a:buChar char="§"/>
            </a:pPr>
            <a:r>
              <a:rPr lang="en-IN" dirty="0">
                <a:solidFill>
                  <a:srgbClr val="E0FFFF"/>
                </a:solidFill>
              </a:rPr>
              <a:t>Project Duration : 2 Months</a:t>
            </a:r>
          </a:p>
          <a:p>
            <a:pPr marL="742950" lvl="1" indent="-285750">
              <a:buFont typeface="Wingdings" panose="05000000000000000000" pitchFamily="2" charset="2"/>
              <a:buChar char="§"/>
            </a:pPr>
            <a:r>
              <a:rPr lang="en-IN" dirty="0">
                <a:solidFill>
                  <a:srgbClr val="E0FFFF"/>
                </a:solidFill>
              </a:rPr>
              <a:t>Team Members : Vishwakarma Abhishek, Dubey Vishal, Vasava Chirag </a:t>
            </a:r>
            <a:r>
              <a:rPr lang="en-IN" dirty="0" err="1">
                <a:solidFill>
                  <a:srgbClr val="E0FFFF"/>
                </a:solidFill>
              </a:rPr>
              <a:t>Rudesh</a:t>
            </a:r>
            <a:endParaRPr lang="en-IN" dirty="0">
              <a:solidFill>
                <a:srgbClr val="E0FFFF"/>
              </a:solidFill>
            </a:endParaRPr>
          </a:p>
        </p:txBody>
      </p:sp>
      <p:sp>
        <p:nvSpPr>
          <p:cNvPr id="35" name="TextBox 34">
            <a:extLst>
              <a:ext uri="{FF2B5EF4-FFF2-40B4-BE49-F238E27FC236}">
                <a16:creationId xmlns:a16="http://schemas.microsoft.com/office/drawing/2014/main" id="{D0CFA45C-DDD0-53EA-CAA0-5952F655ADEC}"/>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37" name="Picture 36">
            <a:extLst>
              <a:ext uri="{FF2B5EF4-FFF2-40B4-BE49-F238E27FC236}">
                <a16:creationId xmlns:a16="http://schemas.microsoft.com/office/drawing/2014/main" id="{55F8BCCD-D9A5-69CA-FCF7-A5D4A75A1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82150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7EAC7C-B193-9B1C-F813-2071D0798161}"/>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TextBox 9">
            <a:extLst>
              <a:ext uri="{FF2B5EF4-FFF2-40B4-BE49-F238E27FC236}">
                <a16:creationId xmlns:a16="http://schemas.microsoft.com/office/drawing/2014/main" id="{2E687F55-B601-3514-5CF9-DFCDBED194BA}"/>
              </a:ext>
            </a:extLst>
          </p:cNvPr>
          <p:cNvSpPr txBox="1"/>
          <p:nvPr/>
        </p:nvSpPr>
        <p:spPr>
          <a:xfrm>
            <a:off x="1910080" y="874074"/>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11" name="TextBox 10">
            <a:extLst>
              <a:ext uri="{FF2B5EF4-FFF2-40B4-BE49-F238E27FC236}">
                <a16:creationId xmlns:a16="http://schemas.microsoft.com/office/drawing/2014/main" id="{BE543063-409C-36E1-D505-1C7F6900F818}"/>
              </a:ext>
            </a:extLst>
          </p:cNvPr>
          <p:cNvSpPr txBox="1"/>
          <p:nvPr/>
        </p:nvSpPr>
        <p:spPr>
          <a:xfrm>
            <a:off x="1910080" y="2483738"/>
            <a:ext cx="7532989" cy="3416320"/>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Admin Table:</a:t>
            </a:r>
          </a:p>
          <a:p>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basic information about admin, such as id unique identifier, name for login purpose, email, password for login into the system.</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Employee Table:</a:t>
            </a:r>
          </a:p>
          <a:p>
            <a:pPr marL="285750" indent="-285750">
              <a:buFont typeface="Wingdings" panose="05000000000000000000" pitchFamily="2" charset="2"/>
              <a:buChar char="§"/>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basic information about each employee, such as employee id, first and last name, email address, phone number, gender, date of birth, joining and hiring date of the employee, designation of the employee and the salary of the employee</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27C40A29-5E77-F9B0-5378-8DE5F7D88AEF}"/>
              </a:ext>
            </a:extLst>
          </p:cNvPr>
          <p:cNvSpPr txBox="1"/>
          <p:nvPr/>
        </p:nvSpPr>
        <p:spPr>
          <a:xfrm>
            <a:off x="1910080" y="1848183"/>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Database Design</a:t>
            </a:r>
          </a:p>
        </p:txBody>
      </p:sp>
      <p:sp>
        <p:nvSpPr>
          <p:cNvPr id="2" name="Rectangle 1">
            <a:extLst>
              <a:ext uri="{FF2B5EF4-FFF2-40B4-BE49-F238E27FC236}">
                <a16:creationId xmlns:a16="http://schemas.microsoft.com/office/drawing/2014/main" id="{72E97730-239A-247F-D9E8-44C7D479ABD1}"/>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52DD0B32-08D4-3A4C-A625-A3EB4F4F93A5}"/>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4" name="Picture 3">
            <a:extLst>
              <a:ext uri="{FF2B5EF4-FFF2-40B4-BE49-F238E27FC236}">
                <a16:creationId xmlns:a16="http://schemas.microsoft.com/office/drawing/2014/main" id="{3B5EC06D-3D33-B11D-0B36-73329D77F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217204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7EAC7C-B193-9B1C-F813-2071D0798161}"/>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TextBox 9">
            <a:extLst>
              <a:ext uri="{FF2B5EF4-FFF2-40B4-BE49-F238E27FC236}">
                <a16:creationId xmlns:a16="http://schemas.microsoft.com/office/drawing/2014/main" id="{2E687F55-B601-3514-5CF9-DFCDBED194BA}"/>
              </a:ext>
            </a:extLst>
          </p:cNvPr>
          <p:cNvSpPr txBox="1"/>
          <p:nvPr/>
        </p:nvSpPr>
        <p:spPr>
          <a:xfrm>
            <a:off x="1910080" y="874074"/>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11" name="TextBox 10">
            <a:extLst>
              <a:ext uri="{FF2B5EF4-FFF2-40B4-BE49-F238E27FC236}">
                <a16:creationId xmlns:a16="http://schemas.microsoft.com/office/drawing/2014/main" id="{BE543063-409C-36E1-D505-1C7F6900F818}"/>
              </a:ext>
            </a:extLst>
          </p:cNvPr>
          <p:cNvSpPr txBox="1"/>
          <p:nvPr/>
        </p:nvSpPr>
        <p:spPr>
          <a:xfrm>
            <a:off x="1910080" y="2483738"/>
            <a:ext cx="7532989" cy="3693319"/>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Department Table:</a:t>
            </a:r>
          </a:p>
          <a:p>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basic information about departments of the organization in which employees can work</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Salary Table:</a:t>
            </a:r>
          </a:p>
          <a:p>
            <a:pPr marL="285750" indent="-285750">
              <a:buFont typeface="Wingdings" panose="05000000000000000000" pitchFamily="2" charset="2"/>
              <a:buChar char="§"/>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information of employees base salary net salary and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his tax deductions</a:t>
            </a: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Message Table: This table stores the messages which is passed by admin to all employees</a:t>
            </a: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7C40A29-5E77-F9B0-5378-8DE5F7D88AEF}"/>
              </a:ext>
            </a:extLst>
          </p:cNvPr>
          <p:cNvSpPr txBox="1"/>
          <p:nvPr/>
        </p:nvSpPr>
        <p:spPr>
          <a:xfrm>
            <a:off x="1910080" y="1848183"/>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Database Design</a:t>
            </a:r>
          </a:p>
        </p:txBody>
      </p:sp>
      <p:sp>
        <p:nvSpPr>
          <p:cNvPr id="2" name="Rectangle 1">
            <a:extLst>
              <a:ext uri="{FF2B5EF4-FFF2-40B4-BE49-F238E27FC236}">
                <a16:creationId xmlns:a16="http://schemas.microsoft.com/office/drawing/2014/main" id="{9DE42179-2AC4-A3CD-89B0-4BFFFA4E60DA}"/>
              </a:ext>
            </a:extLst>
          </p:cNvPr>
          <p:cNvSpPr/>
          <p:nvPr/>
        </p:nvSpPr>
        <p:spPr>
          <a:xfrm>
            <a:off x="8744" y="12301"/>
            <a:ext cx="12192000"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3E781543-3903-3AAB-8090-BA909BAD8A30}"/>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4" name="Picture 3">
            <a:extLst>
              <a:ext uri="{FF2B5EF4-FFF2-40B4-BE49-F238E27FC236}">
                <a16:creationId xmlns:a16="http://schemas.microsoft.com/office/drawing/2014/main" id="{6A2D8C9E-26B4-4A7F-2E82-2B8AA1B88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347330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7EAC7C-B193-9B1C-F813-2071D0798161}"/>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TextBox 9">
            <a:extLst>
              <a:ext uri="{FF2B5EF4-FFF2-40B4-BE49-F238E27FC236}">
                <a16:creationId xmlns:a16="http://schemas.microsoft.com/office/drawing/2014/main" id="{2E687F55-B601-3514-5CF9-DFCDBED194BA}"/>
              </a:ext>
            </a:extLst>
          </p:cNvPr>
          <p:cNvSpPr txBox="1"/>
          <p:nvPr/>
        </p:nvSpPr>
        <p:spPr>
          <a:xfrm>
            <a:off x="1910080" y="874074"/>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11" name="TextBox 10">
            <a:extLst>
              <a:ext uri="{FF2B5EF4-FFF2-40B4-BE49-F238E27FC236}">
                <a16:creationId xmlns:a16="http://schemas.microsoft.com/office/drawing/2014/main" id="{BE543063-409C-36E1-D505-1C7F6900F818}"/>
              </a:ext>
            </a:extLst>
          </p:cNvPr>
          <p:cNvSpPr txBox="1"/>
          <p:nvPr/>
        </p:nvSpPr>
        <p:spPr>
          <a:xfrm>
            <a:off x="1910080" y="2483738"/>
            <a:ext cx="7532989"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Attendance Table:</a:t>
            </a:r>
          </a:p>
          <a:p>
            <a:r>
              <a:rPr lang="en-IN" dirty="0">
                <a:solidFill>
                  <a:schemeClr val="bg1"/>
                </a:solidFill>
                <a:latin typeface="Times New Roman" panose="02020603050405020304" pitchFamily="18" charset="0"/>
                <a:cs typeface="Times New Roman" panose="02020603050405020304" pitchFamily="18" charset="0"/>
              </a:rPr>
              <a:t>	</a:t>
            </a:r>
          </a:p>
          <a:p>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basic information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about employees daily attendance.</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Shift Table:</a:t>
            </a:r>
          </a:p>
          <a:p>
            <a:pPr marL="285750" indent="-285750">
              <a:buFont typeface="Wingdings" panose="05000000000000000000" pitchFamily="2" charset="2"/>
              <a:buChar char="§"/>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table stores the basic information about working shifts in the organization.</a:t>
            </a:r>
            <a:r>
              <a:rPr lang="en-IN" dirty="0">
                <a:solidFill>
                  <a:schemeClr val="bg1"/>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27C40A29-5E77-F9B0-5378-8DE5F7D88AEF}"/>
              </a:ext>
            </a:extLst>
          </p:cNvPr>
          <p:cNvSpPr txBox="1"/>
          <p:nvPr/>
        </p:nvSpPr>
        <p:spPr>
          <a:xfrm>
            <a:off x="1910080" y="1848183"/>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Database Design</a:t>
            </a:r>
          </a:p>
        </p:txBody>
      </p:sp>
      <p:sp>
        <p:nvSpPr>
          <p:cNvPr id="2" name="Rectangle 1">
            <a:extLst>
              <a:ext uri="{FF2B5EF4-FFF2-40B4-BE49-F238E27FC236}">
                <a16:creationId xmlns:a16="http://schemas.microsoft.com/office/drawing/2014/main" id="{EF794A6D-8942-CE95-A132-653B6339E6E8}"/>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083D5C59-A472-6B59-70F1-F6CD962E2224}"/>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4" name="Picture 3">
            <a:extLst>
              <a:ext uri="{FF2B5EF4-FFF2-40B4-BE49-F238E27FC236}">
                <a16:creationId xmlns:a16="http://schemas.microsoft.com/office/drawing/2014/main" id="{5C609B51-1447-BAB2-DECF-4FC48CFFC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400788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B3C53E-6824-F8F0-BBD5-475892323772}"/>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4A130F16-E462-8B44-0000-E41B78B1783F}"/>
              </a:ext>
            </a:extLst>
          </p:cNvPr>
          <p:cNvSpPr txBox="1"/>
          <p:nvPr/>
        </p:nvSpPr>
        <p:spPr>
          <a:xfrm>
            <a:off x="1910080" y="736322"/>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6" name="TextBox 5">
            <a:extLst>
              <a:ext uri="{FF2B5EF4-FFF2-40B4-BE49-F238E27FC236}">
                <a16:creationId xmlns:a16="http://schemas.microsoft.com/office/drawing/2014/main" id="{60B3A921-21D6-0845-B057-4A88D9A82F67}"/>
              </a:ext>
            </a:extLst>
          </p:cNvPr>
          <p:cNvSpPr txBox="1"/>
          <p:nvPr/>
        </p:nvSpPr>
        <p:spPr>
          <a:xfrm>
            <a:off x="1910080" y="2094792"/>
            <a:ext cx="5049485"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Login Page</a:t>
            </a:r>
          </a:p>
        </p:txBody>
      </p:sp>
      <p:sp>
        <p:nvSpPr>
          <p:cNvPr id="8" name="TextBox 7">
            <a:extLst>
              <a:ext uri="{FF2B5EF4-FFF2-40B4-BE49-F238E27FC236}">
                <a16:creationId xmlns:a16="http://schemas.microsoft.com/office/drawing/2014/main" id="{679B97F1-BD59-0CE9-2BCD-81E63A2AD98C}"/>
              </a:ext>
            </a:extLst>
          </p:cNvPr>
          <p:cNvSpPr txBox="1"/>
          <p:nvPr/>
        </p:nvSpPr>
        <p:spPr>
          <a:xfrm>
            <a:off x="1910080" y="1584834"/>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Input Design </a:t>
            </a:r>
          </a:p>
        </p:txBody>
      </p:sp>
      <p:pic>
        <p:nvPicPr>
          <p:cNvPr id="9" name="Picture 8">
            <a:extLst>
              <a:ext uri="{FF2B5EF4-FFF2-40B4-BE49-F238E27FC236}">
                <a16:creationId xmlns:a16="http://schemas.microsoft.com/office/drawing/2014/main" id="{3A2FDEF8-A8D7-6D62-D378-E37D6868C8B8}"/>
              </a:ext>
            </a:extLst>
          </p:cNvPr>
          <p:cNvPicPr>
            <a:picLocks noChangeAspect="1"/>
          </p:cNvPicPr>
          <p:nvPr/>
        </p:nvPicPr>
        <p:blipFill>
          <a:blip r:embed="rId2">
            <a:extLst>
              <a:ext uri="{28A0092B-C50C-407E-A947-70E740481C1C}">
                <a14:useLocalDpi xmlns:a14="http://schemas.microsoft.com/office/drawing/2010/main" val="0"/>
              </a:ext>
            </a:extLst>
          </a:blip>
          <a:srcRect t="10737" b="5806"/>
          <a:stretch/>
        </p:blipFill>
        <p:spPr>
          <a:xfrm>
            <a:off x="294390" y="2841523"/>
            <a:ext cx="5801610" cy="2723536"/>
          </a:xfrm>
          <a:prstGeom prst="rect">
            <a:avLst/>
          </a:prstGeom>
          <a:effectLst>
            <a:outerShdw blurRad="50800" dist="38100" dir="10800000" algn="r" rotWithShape="0">
              <a:prstClr val="black">
                <a:alpha val="40000"/>
              </a:prstClr>
            </a:outerShdw>
          </a:effectLst>
        </p:spPr>
      </p:pic>
      <p:pic>
        <p:nvPicPr>
          <p:cNvPr id="11" name="Picture 10">
            <a:extLst>
              <a:ext uri="{FF2B5EF4-FFF2-40B4-BE49-F238E27FC236}">
                <a16:creationId xmlns:a16="http://schemas.microsoft.com/office/drawing/2014/main" id="{60734237-55D5-3A6D-42DD-FF3F27F3F422}"/>
              </a:ext>
            </a:extLst>
          </p:cNvPr>
          <p:cNvPicPr>
            <a:picLocks noChangeAspect="1"/>
          </p:cNvPicPr>
          <p:nvPr/>
        </p:nvPicPr>
        <p:blipFill>
          <a:blip r:embed="rId3">
            <a:extLst>
              <a:ext uri="{28A0092B-C50C-407E-A947-70E740481C1C}">
                <a14:useLocalDpi xmlns:a14="http://schemas.microsoft.com/office/drawing/2010/main" val="0"/>
              </a:ext>
            </a:extLst>
          </a:blip>
          <a:srcRect t="10736" b="5663"/>
          <a:stretch/>
        </p:blipFill>
        <p:spPr>
          <a:xfrm>
            <a:off x="6238821" y="2841523"/>
            <a:ext cx="5801610" cy="2728215"/>
          </a:xfrm>
          <a:prstGeom prst="rect">
            <a:avLst/>
          </a:prstGeom>
        </p:spPr>
      </p:pic>
      <p:sp>
        <p:nvSpPr>
          <p:cNvPr id="12" name="Rectangle 11">
            <a:extLst>
              <a:ext uri="{FF2B5EF4-FFF2-40B4-BE49-F238E27FC236}">
                <a16:creationId xmlns:a16="http://schemas.microsoft.com/office/drawing/2014/main" id="{01E1EDA1-2F3D-2E0C-9693-E906066B03BA}"/>
              </a:ext>
            </a:extLst>
          </p:cNvPr>
          <p:cNvSpPr/>
          <p:nvPr/>
        </p:nvSpPr>
        <p:spPr>
          <a:xfrm>
            <a:off x="8744" y="12301"/>
            <a:ext cx="12192000"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3" name="TextBox 12">
            <a:extLst>
              <a:ext uri="{FF2B5EF4-FFF2-40B4-BE49-F238E27FC236}">
                <a16:creationId xmlns:a16="http://schemas.microsoft.com/office/drawing/2014/main" id="{B2C7BFBE-2B80-0A98-03FD-74BE30237477}"/>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4" name="Picture 13">
            <a:extLst>
              <a:ext uri="{FF2B5EF4-FFF2-40B4-BE49-F238E27FC236}">
                <a16:creationId xmlns:a16="http://schemas.microsoft.com/office/drawing/2014/main" id="{5E1354AD-1694-A9FD-3662-C978D09E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569439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DE7075-D4C9-F02F-ADDE-071AF44C675E}"/>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6" name="TextBox 15">
            <a:extLst>
              <a:ext uri="{FF2B5EF4-FFF2-40B4-BE49-F238E27FC236}">
                <a16:creationId xmlns:a16="http://schemas.microsoft.com/office/drawing/2014/main" id="{B2394699-9D42-9851-A78D-2FAA45F6C288}"/>
              </a:ext>
            </a:extLst>
          </p:cNvPr>
          <p:cNvSpPr txBox="1"/>
          <p:nvPr/>
        </p:nvSpPr>
        <p:spPr>
          <a:xfrm>
            <a:off x="1626239" y="852055"/>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17" name="TextBox 16">
            <a:extLst>
              <a:ext uri="{FF2B5EF4-FFF2-40B4-BE49-F238E27FC236}">
                <a16:creationId xmlns:a16="http://schemas.microsoft.com/office/drawing/2014/main" id="{C41F22A4-CBB8-B586-B1E0-3D3A7A32B454}"/>
              </a:ext>
            </a:extLst>
          </p:cNvPr>
          <p:cNvSpPr txBox="1"/>
          <p:nvPr/>
        </p:nvSpPr>
        <p:spPr>
          <a:xfrm>
            <a:off x="1617701" y="1486590"/>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Input Design </a:t>
            </a:r>
          </a:p>
        </p:txBody>
      </p:sp>
      <p:sp>
        <p:nvSpPr>
          <p:cNvPr id="18" name="TextBox 17">
            <a:extLst>
              <a:ext uri="{FF2B5EF4-FFF2-40B4-BE49-F238E27FC236}">
                <a16:creationId xmlns:a16="http://schemas.microsoft.com/office/drawing/2014/main" id="{FD0DC9C9-5F17-A2C9-58E3-891248742FF3}"/>
              </a:ext>
            </a:extLst>
          </p:cNvPr>
          <p:cNvSpPr txBox="1"/>
          <p:nvPr/>
        </p:nvSpPr>
        <p:spPr>
          <a:xfrm>
            <a:off x="1617701" y="2073880"/>
            <a:ext cx="5049485"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Employee Registration  Form</a:t>
            </a:r>
          </a:p>
        </p:txBody>
      </p:sp>
      <p:pic>
        <p:nvPicPr>
          <p:cNvPr id="21" name="Picture 20">
            <a:extLst>
              <a:ext uri="{FF2B5EF4-FFF2-40B4-BE49-F238E27FC236}">
                <a16:creationId xmlns:a16="http://schemas.microsoft.com/office/drawing/2014/main" id="{79E42631-B40A-8D0D-4C36-83086D83D5A8}"/>
              </a:ext>
            </a:extLst>
          </p:cNvPr>
          <p:cNvPicPr>
            <a:picLocks noChangeAspect="1"/>
          </p:cNvPicPr>
          <p:nvPr/>
        </p:nvPicPr>
        <p:blipFill>
          <a:blip r:embed="rId2">
            <a:extLst>
              <a:ext uri="{28A0092B-C50C-407E-A947-70E740481C1C}">
                <a14:useLocalDpi xmlns:a14="http://schemas.microsoft.com/office/drawing/2010/main" val="0"/>
              </a:ext>
            </a:extLst>
          </a:blip>
          <a:srcRect t="9806" b="6094"/>
          <a:stretch/>
        </p:blipFill>
        <p:spPr>
          <a:xfrm>
            <a:off x="2052197" y="2630392"/>
            <a:ext cx="8087606" cy="3825979"/>
          </a:xfrm>
          <a:prstGeom prst="rect">
            <a:avLst/>
          </a:prstGeom>
        </p:spPr>
      </p:pic>
      <p:sp>
        <p:nvSpPr>
          <p:cNvPr id="22" name="Rectangle 21">
            <a:extLst>
              <a:ext uri="{FF2B5EF4-FFF2-40B4-BE49-F238E27FC236}">
                <a16:creationId xmlns:a16="http://schemas.microsoft.com/office/drawing/2014/main" id="{77BF27DD-1FB9-EE12-0881-25114DB71B78}"/>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23" name="TextBox 22">
            <a:extLst>
              <a:ext uri="{FF2B5EF4-FFF2-40B4-BE49-F238E27FC236}">
                <a16:creationId xmlns:a16="http://schemas.microsoft.com/office/drawing/2014/main" id="{47E7AA70-6B49-E20F-32EF-9BB6499FF6B1}"/>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24" name="Picture 23">
            <a:extLst>
              <a:ext uri="{FF2B5EF4-FFF2-40B4-BE49-F238E27FC236}">
                <a16:creationId xmlns:a16="http://schemas.microsoft.com/office/drawing/2014/main" id="{3207CFE9-F774-6A2B-D12C-1B71721D0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190343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79E9F5-2EA8-6E46-C756-31E1CB347FEC}"/>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111C1679-3458-8298-FA36-2E38F93AFD45}"/>
              </a:ext>
            </a:extLst>
          </p:cNvPr>
          <p:cNvSpPr txBox="1"/>
          <p:nvPr/>
        </p:nvSpPr>
        <p:spPr>
          <a:xfrm>
            <a:off x="1901333" y="79791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5" name="TextBox 4">
            <a:extLst>
              <a:ext uri="{FF2B5EF4-FFF2-40B4-BE49-F238E27FC236}">
                <a16:creationId xmlns:a16="http://schemas.microsoft.com/office/drawing/2014/main" id="{F5B55BEA-4D43-C6F9-48D4-43CCE98E2071}"/>
              </a:ext>
            </a:extLst>
          </p:cNvPr>
          <p:cNvSpPr txBox="1"/>
          <p:nvPr/>
        </p:nvSpPr>
        <p:spPr>
          <a:xfrm>
            <a:off x="1901333" y="1746011"/>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Input Design </a:t>
            </a:r>
          </a:p>
        </p:txBody>
      </p:sp>
      <p:sp>
        <p:nvSpPr>
          <p:cNvPr id="6" name="TextBox 5">
            <a:extLst>
              <a:ext uri="{FF2B5EF4-FFF2-40B4-BE49-F238E27FC236}">
                <a16:creationId xmlns:a16="http://schemas.microsoft.com/office/drawing/2014/main" id="{DBDBB02E-81B3-00F1-0505-23883992150E}"/>
              </a:ext>
            </a:extLst>
          </p:cNvPr>
          <p:cNvSpPr txBox="1"/>
          <p:nvPr/>
        </p:nvSpPr>
        <p:spPr>
          <a:xfrm>
            <a:off x="1901333" y="2355558"/>
            <a:ext cx="5049485"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Employee Information Change Form (Admin Side)</a:t>
            </a:r>
          </a:p>
        </p:txBody>
      </p:sp>
      <p:pic>
        <p:nvPicPr>
          <p:cNvPr id="9" name="Picture 8">
            <a:extLst>
              <a:ext uri="{FF2B5EF4-FFF2-40B4-BE49-F238E27FC236}">
                <a16:creationId xmlns:a16="http://schemas.microsoft.com/office/drawing/2014/main" id="{C662BE76-CBD4-ECE7-881D-8B47833126E6}"/>
              </a:ext>
            </a:extLst>
          </p:cNvPr>
          <p:cNvPicPr>
            <a:picLocks noChangeAspect="1"/>
          </p:cNvPicPr>
          <p:nvPr/>
        </p:nvPicPr>
        <p:blipFill>
          <a:blip r:embed="rId2">
            <a:extLst>
              <a:ext uri="{28A0092B-C50C-407E-A947-70E740481C1C}">
                <a14:useLocalDpi xmlns:a14="http://schemas.microsoft.com/office/drawing/2010/main" val="0"/>
              </a:ext>
            </a:extLst>
          </a:blip>
          <a:srcRect t="10322" b="5520"/>
          <a:stretch/>
        </p:blipFill>
        <p:spPr>
          <a:xfrm>
            <a:off x="2878286" y="2871494"/>
            <a:ext cx="6417933" cy="3038167"/>
          </a:xfrm>
          <a:prstGeom prst="rect">
            <a:avLst/>
          </a:prstGeom>
        </p:spPr>
      </p:pic>
      <p:sp>
        <p:nvSpPr>
          <p:cNvPr id="10" name="Rectangle 9">
            <a:extLst>
              <a:ext uri="{FF2B5EF4-FFF2-40B4-BE49-F238E27FC236}">
                <a16:creationId xmlns:a16="http://schemas.microsoft.com/office/drawing/2014/main" id="{01ACB322-61BF-0A97-6618-F09E6F239AAD}"/>
              </a:ext>
            </a:extLst>
          </p:cNvPr>
          <p:cNvSpPr/>
          <p:nvPr/>
        </p:nvSpPr>
        <p:spPr>
          <a:xfrm>
            <a:off x="8744" y="12301"/>
            <a:ext cx="12174509"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787EDA24-825C-24AD-EB45-91CBD8EEC234}"/>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2" name="Picture 11">
            <a:extLst>
              <a:ext uri="{FF2B5EF4-FFF2-40B4-BE49-F238E27FC236}">
                <a16:creationId xmlns:a16="http://schemas.microsoft.com/office/drawing/2014/main" id="{5660FC43-FE3B-FFC2-7A9E-D9FAF8331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296272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955653-F526-4B7D-7B25-0D5E59F1FF4A}"/>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A70C8F95-6067-2FAB-24E4-DAF492E581B6}"/>
              </a:ext>
            </a:extLst>
          </p:cNvPr>
          <p:cNvSpPr txBox="1"/>
          <p:nvPr/>
        </p:nvSpPr>
        <p:spPr>
          <a:xfrm>
            <a:off x="1901333" y="785795"/>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4" name="TextBox 3">
            <a:extLst>
              <a:ext uri="{FF2B5EF4-FFF2-40B4-BE49-F238E27FC236}">
                <a16:creationId xmlns:a16="http://schemas.microsoft.com/office/drawing/2014/main" id="{E40F0677-9700-4EC8-7EBD-6C530EEC509E}"/>
              </a:ext>
            </a:extLst>
          </p:cNvPr>
          <p:cNvSpPr txBox="1"/>
          <p:nvPr/>
        </p:nvSpPr>
        <p:spPr>
          <a:xfrm>
            <a:off x="1901333" y="2185209"/>
            <a:ext cx="5049485"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Admin Dashboard</a:t>
            </a:r>
          </a:p>
        </p:txBody>
      </p:sp>
      <p:sp>
        <p:nvSpPr>
          <p:cNvPr id="5" name="TextBox 4">
            <a:extLst>
              <a:ext uri="{FF2B5EF4-FFF2-40B4-BE49-F238E27FC236}">
                <a16:creationId xmlns:a16="http://schemas.microsoft.com/office/drawing/2014/main" id="{DFA27EC4-A5CE-B9DD-136E-E3C2595B5B15}"/>
              </a:ext>
            </a:extLst>
          </p:cNvPr>
          <p:cNvSpPr txBox="1"/>
          <p:nvPr/>
        </p:nvSpPr>
        <p:spPr>
          <a:xfrm>
            <a:off x="1901333" y="1654779"/>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Output Design </a:t>
            </a:r>
          </a:p>
        </p:txBody>
      </p:sp>
      <p:sp>
        <p:nvSpPr>
          <p:cNvPr id="7" name="Rectangle 6">
            <a:extLst>
              <a:ext uri="{FF2B5EF4-FFF2-40B4-BE49-F238E27FC236}">
                <a16:creationId xmlns:a16="http://schemas.microsoft.com/office/drawing/2014/main" id="{ADA60546-7321-ECE1-FF7B-11940F7985BE}"/>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0A86EB73-9A7B-531B-96DD-B87AF34656F9}"/>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9" name="Picture 8">
            <a:extLst>
              <a:ext uri="{FF2B5EF4-FFF2-40B4-BE49-F238E27FC236}">
                <a16:creationId xmlns:a16="http://schemas.microsoft.com/office/drawing/2014/main" id="{46FBC8AE-4F53-1954-9C72-837F16070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11" name="Picture 10">
            <a:extLst>
              <a:ext uri="{FF2B5EF4-FFF2-40B4-BE49-F238E27FC236}">
                <a16:creationId xmlns:a16="http://schemas.microsoft.com/office/drawing/2014/main" id="{ED577761-866C-3EE2-16A9-FC5D0ADCFCB4}"/>
              </a:ext>
            </a:extLst>
          </p:cNvPr>
          <p:cNvPicPr>
            <a:picLocks noChangeAspect="1"/>
          </p:cNvPicPr>
          <p:nvPr/>
        </p:nvPicPr>
        <p:blipFill>
          <a:blip r:embed="rId3">
            <a:extLst>
              <a:ext uri="{28A0092B-C50C-407E-A947-70E740481C1C}">
                <a14:useLocalDpi xmlns:a14="http://schemas.microsoft.com/office/drawing/2010/main" val="0"/>
              </a:ext>
            </a:extLst>
          </a:blip>
          <a:srcRect t="9680" b="5232"/>
          <a:stretch/>
        </p:blipFill>
        <p:spPr>
          <a:xfrm>
            <a:off x="2424104" y="2677476"/>
            <a:ext cx="7343791" cy="3514830"/>
          </a:xfrm>
          <a:prstGeom prst="rect">
            <a:avLst/>
          </a:prstGeom>
        </p:spPr>
      </p:pic>
    </p:spTree>
    <p:extLst>
      <p:ext uri="{BB962C8B-B14F-4D97-AF65-F5344CB8AC3E}">
        <p14:creationId xmlns:p14="http://schemas.microsoft.com/office/powerpoint/2010/main" val="32272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955653-F526-4B7D-7B25-0D5E59F1FF4A}"/>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A70C8F95-6067-2FAB-24E4-DAF492E581B6}"/>
              </a:ext>
            </a:extLst>
          </p:cNvPr>
          <p:cNvSpPr txBox="1"/>
          <p:nvPr/>
        </p:nvSpPr>
        <p:spPr>
          <a:xfrm>
            <a:off x="1901333" y="785795"/>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System Desing </a:t>
            </a:r>
          </a:p>
        </p:txBody>
      </p:sp>
      <p:sp>
        <p:nvSpPr>
          <p:cNvPr id="7" name="Rectangle 6">
            <a:extLst>
              <a:ext uri="{FF2B5EF4-FFF2-40B4-BE49-F238E27FC236}">
                <a16:creationId xmlns:a16="http://schemas.microsoft.com/office/drawing/2014/main" id="{ADA60546-7321-ECE1-FF7B-11940F7985BE}"/>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0A86EB73-9A7B-531B-96DD-B87AF34656F9}"/>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9" name="Picture 8">
            <a:extLst>
              <a:ext uri="{FF2B5EF4-FFF2-40B4-BE49-F238E27FC236}">
                <a16:creationId xmlns:a16="http://schemas.microsoft.com/office/drawing/2014/main" id="{46FBC8AE-4F53-1954-9C72-837F16070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
        <p:nvSpPr>
          <p:cNvPr id="6" name="TextBox 5">
            <a:extLst>
              <a:ext uri="{FF2B5EF4-FFF2-40B4-BE49-F238E27FC236}">
                <a16:creationId xmlns:a16="http://schemas.microsoft.com/office/drawing/2014/main" id="{D326C7E0-8674-8BB2-C482-F24A53E892BE}"/>
              </a:ext>
            </a:extLst>
          </p:cNvPr>
          <p:cNvSpPr txBox="1"/>
          <p:nvPr/>
        </p:nvSpPr>
        <p:spPr>
          <a:xfrm>
            <a:off x="2401933" y="2118307"/>
            <a:ext cx="5049485"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Employee Dashboard</a:t>
            </a:r>
          </a:p>
        </p:txBody>
      </p:sp>
      <p:sp>
        <p:nvSpPr>
          <p:cNvPr id="10" name="TextBox 9">
            <a:extLst>
              <a:ext uri="{FF2B5EF4-FFF2-40B4-BE49-F238E27FC236}">
                <a16:creationId xmlns:a16="http://schemas.microsoft.com/office/drawing/2014/main" id="{276FE8DB-1A1A-3292-0C02-643D4ED977F3}"/>
              </a:ext>
            </a:extLst>
          </p:cNvPr>
          <p:cNvSpPr txBox="1"/>
          <p:nvPr/>
        </p:nvSpPr>
        <p:spPr>
          <a:xfrm>
            <a:off x="2401933" y="1621328"/>
            <a:ext cx="738813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Output Design </a:t>
            </a:r>
          </a:p>
        </p:txBody>
      </p:sp>
      <p:pic>
        <p:nvPicPr>
          <p:cNvPr id="14" name="Picture 13">
            <a:extLst>
              <a:ext uri="{FF2B5EF4-FFF2-40B4-BE49-F238E27FC236}">
                <a16:creationId xmlns:a16="http://schemas.microsoft.com/office/drawing/2014/main" id="{109C698A-79E3-2B3B-E430-6DCA9665B8E2}"/>
              </a:ext>
            </a:extLst>
          </p:cNvPr>
          <p:cNvPicPr>
            <a:picLocks noChangeAspect="1"/>
          </p:cNvPicPr>
          <p:nvPr/>
        </p:nvPicPr>
        <p:blipFill>
          <a:blip r:embed="rId3">
            <a:extLst>
              <a:ext uri="{28A0092B-C50C-407E-A947-70E740481C1C}">
                <a14:useLocalDpi xmlns:a14="http://schemas.microsoft.com/office/drawing/2010/main" val="0"/>
              </a:ext>
            </a:extLst>
          </a:blip>
          <a:srcRect t="10958" b="5663"/>
          <a:stretch/>
        </p:blipFill>
        <p:spPr>
          <a:xfrm>
            <a:off x="2401933" y="2941460"/>
            <a:ext cx="7328329" cy="3437020"/>
          </a:xfrm>
          <a:prstGeom prst="rect">
            <a:avLst/>
          </a:prstGeom>
        </p:spPr>
      </p:pic>
    </p:spTree>
    <p:extLst>
      <p:ext uri="{BB962C8B-B14F-4D97-AF65-F5344CB8AC3E}">
        <p14:creationId xmlns:p14="http://schemas.microsoft.com/office/powerpoint/2010/main" val="832881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FEBAB-68F2-CDEF-AFAE-EDE3E31B6033}"/>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41722031-CFC1-6019-91C9-834ECAFA82EE}"/>
              </a:ext>
            </a:extLst>
          </p:cNvPr>
          <p:cNvSpPr txBox="1"/>
          <p:nvPr/>
        </p:nvSpPr>
        <p:spPr>
          <a:xfrm>
            <a:off x="2329505" y="1903641"/>
            <a:ext cx="7532989" cy="3848105"/>
          </a:xfrm>
          <a:prstGeom prst="rect">
            <a:avLst/>
          </a:prstGeom>
          <a:noFill/>
        </p:spPr>
        <p:txBody>
          <a:bodyPr wrap="square" rtlCol="0">
            <a:spAutoFit/>
          </a:bodyPr>
          <a:lstStyle/>
          <a:p>
            <a:pPr marL="342900" indent="-342900">
              <a:buFont typeface="+mj-lt"/>
              <a:buAutoNum type="arabicPeriod"/>
            </a:pPr>
            <a:r>
              <a:rPr lang="en-IN" sz="1600" b="1" dirty="0">
                <a:solidFill>
                  <a:srgbClr val="E0FFFF"/>
                </a:solidFill>
                <a:latin typeface="Times New Roman" panose="02020603050405020304" pitchFamily="18" charset="0"/>
                <a:cs typeface="Times New Roman" panose="02020603050405020304" pitchFamily="18" charset="0"/>
              </a:rPr>
              <a:t>Data entry</a:t>
            </a:r>
            <a:r>
              <a:rPr lang="en-IN"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Test the data entry fields to make sure they are properly formatted and validated. For example, the phone no field should only accept numeric values and 10-digit number and hire date field should only accept date values.</a:t>
            </a:r>
          </a:p>
          <a:p>
            <a:pPr marL="342900" indent="-342900">
              <a:buFont typeface="+mj-lt"/>
              <a:buAutoNum type="arabicPeriod"/>
            </a:pP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n-IN" sz="1600" b="1"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Calculation</a:t>
            </a:r>
            <a:r>
              <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Test the payroll calculations to make sure they are accurate. For example, the system should correctly calculate all employee salary accurately.</a:t>
            </a:r>
          </a:p>
          <a:p>
            <a:pPr marL="342900" indent="-342900">
              <a:buFont typeface="+mj-lt"/>
              <a:buAutoNum type="arabicPeriod"/>
            </a:pP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pPr>
            <a:r>
              <a:rPr lang="en-IN" sz="1600" b="1" kern="100" dirty="0">
                <a:solidFill>
                  <a:srgbClr val="E0FFFF"/>
                </a:solidFill>
                <a:effectLst/>
                <a:latin typeface="Times New Roman" panose="02020603050405020304" pitchFamily="18" charset="0"/>
                <a:ea typeface="Calibri" panose="020F0502020204030204" pitchFamily="34" charset="0"/>
                <a:cs typeface="Times New Roman" panose="02020603050405020304" pitchFamily="18" charset="0"/>
              </a:rPr>
              <a:t>Security</a:t>
            </a:r>
            <a:r>
              <a:rPr lang="en-IN"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Test the security of the payroll system to make sure it is protected form unauthorized access. For example, the system should require users to authenticate themselves before they can access sensitive data.</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pPr>
            <a:r>
              <a:rPr lang="en-IN" sz="1600" b="1" kern="100" dirty="0">
                <a:solidFill>
                  <a:srgbClr val="E0FFFF"/>
                </a:solidFill>
                <a:effectLst/>
                <a:latin typeface="Times New Roman" panose="02020603050405020304" pitchFamily="18" charset="0"/>
                <a:ea typeface="Calibri" panose="020F0502020204030204" pitchFamily="34" charset="0"/>
                <a:cs typeface="Times New Roman" panose="02020603050405020304" pitchFamily="18" charset="0"/>
              </a:rPr>
              <a:t>Reports</a:t>
            </a:r>
            <a:r>
              <a:rPr lang="en-IN"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Test the payroll reports to make sure they are accurate and easy to read. For example, the system should generate a report that list all employees and their pay stubs for a given period.</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mj-lt"/>
              <a:buAutoNum type="arabicPeriod"/>
            </a:pP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1C370E-7F25-18B0-1516-529DDA9F269A}"/>
              </a:ext>
            </a:extLst>
          </p:cNvPr>
          <p:cNvSpPr txBox="1"/>
          <p:nvPr/>
        </p:nvSpPr>
        <p:spPr>
          <a:xfrm>
            <a:off x="1901333" y="910226"/>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Software Testing</a:t>
            </a:r>
          </a:p>
        </p:txBody>
      </p:sp>
      <p:sp>
        <p:nvSpPr>
          <p:cNvPr id="5" name="Rectangle 4">
            <a:extLst>
              <a:ext uri="{FF2B5EF4-FFF2-40B4-BE49-F238E27FC236}">
                <a16:creationId xmlns:a16="http://schemas.microsoft.com/office/drawing/2014/main" id="{E1BAB6C0-0660-DD96-02F8-D0E64777961F}"/>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6" name="TextBox 5">
            <a:extLst>
              <a:ext uri="{FF2B5EF4-FFF2-40B4-BE49-F238E27FC236}">
                <a16:creationId xmlns:a16="http://schemas.microsoft.com/office/drawing/2014/main" id="{0D833B9E-7FF4-EC56-5D4B-E418A5D17746}"/>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0B641CF7-1A67-6C34-9987-595CF620B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1513055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20D3D7-463B-AAB7-F565-ABEC8ACB4E0B}"/>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F0375953-4425-8F8D-6034-E4D2970A6833}"/>
              </a:ext>
            </a:extLst>
          </p:cNvPr>
          <p:cNvSpPr txBox="1"/>
          <p:nvPr/>
        </p:nvSpPr>
        <p:spPr>
          <a:xfrm>
            <a:off x="2320758" y="2145917"/>
            <a:ext cx="7532989" cy="2554545"/>
          </a:xfrm>
          <a:prstGeom prst="rect">
            <a:avLst/>
          </a:prstGeom>
          <a:noFill/>
        </p:spPr>
        <p:txBody>
          <a:bodyPr wrap="square" rtlCol="0">
            <a:spAutoFit/>
          </a:bodyPr>
          <a:lstStyle/>
          <a:p>
            <a:pPr marL="400050" indent="-400050">
              <a:buFont typeface="+mj-lt"/>
              <a:buAutoNum type="romanUcPeriod"/>
            </a:pPr>
            <a:r>
              <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857250" lvl="1" indent="-400050">
              <a:buFont typeface="Wingdings" panose="05000000000000000000" pitchFamily="2" charset="2"/>
              <a:buChar char="§"/>
            </a:pPr>
            <a:r>
              <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Internet is required</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Proper data is required</a:t>
            </a:r>
          </a:p>
          <a:p>
            <a:pPr marL="400050" indent="-400050">
              <a:buFont typeface="+mj-lt"/>
              <a:buAutoNum type="romanUcPeriod"/>
            </a:pP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400050" indent="-400050">
              <a:buFont typeface="+mj-lt"/>
              <a:buAutoNum type="romanUcPeriod"/>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Future scope of Enhancements:</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Make the system more user-friendly.</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Use AI and Machine Learning.</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Automate more tasks.</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Make the system more secure.</a:t>
            </a:r>
          </a:p>
          <a:p>
            <a:pPr marL="857250" lvl="1" indent="-400050">
              <a:buFont typeface="Wingdings" panose="05000000000000000000" pitchFamily="2" charset="2"/>
              <a:buChar char="§"/>
            </a:pPr>
            <a:r>
              <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Make the mobile app for system.</a:t>
            </a:r>
          </a:p>
        </p:txBody>
      </p:sp>
      <p:sp>
        <p:nvSpPr>
          <p:cNvPr id="4" name="TextBox 3">
            <a:extLst>
              <a:ext uri="{FF2B5EF4-FFF2-40B4-BE49-F238E27FC236}">
                <a16:creationId xmlns:a16="http://schemas.microsoft.com/office/drawing/2014/main" id="{67B786BF-6EA2-8830-37D7-FCD8E35E006F}"/>
              </a:ext>
            </a:extLst>
          </p:cNvPr>
          <p:cNvSpPr txBox="1"/>
          <p:nvPr/>
        </p:nvSpPr>
        <p:spPr>
          <a:xfrm>
            <a:off x="1901333" y="974682"/>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Limitation and Future Scope of Enhancements</a:t>
            </a:r>
          </a:p>
        </p:txBody>
      </p:sp>
      <p:sp>
        <p:nvSpPr>
          <p:cNvPr id="5" name="Rectangle 4">
            <a:extLst>
              <a:ext uri="{FF2B5EF4-FFF2-40B4-BE49-F238E27FC236}">
                <a16:creationId xmlns:a16="http://schemas.microsoft.com/office/drawing/2014/main" id="{228B2439-7754-9296-DAA1-3C048BF38B3E}"/>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6" name="TextBox 5">
            <a:extLst>
              <a:ext uri="{FF2B5EF4-FFF2-40B4-BE49-F238E27FC236}">
                <a16:creationId xmlns:a16="http://schemas.microsoft.com/office/drawing/2014/main" id="{833F2354-145C-B26B-4C81-9725BA511601}"/>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8E95ED55-82DA-8735-94AA-1025EC9CB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411917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D0B7FD-8A3F-3E2B-4912-0D936CB0D02F}"/>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D8AEFAAC-01C8-9F1B-EA45-D59F486718A3}"/>
              </a:ext>
            </a:extLst>
          </p:cNvPr>
          <p:cNvSpPr/>
          <p:nvPr/>
        </p:nvSpPr>
        <p:spPr>
          <a:xfrm>
            <a:off x="0" y="0"/>
            <a:ext cx="12183253"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A9020F02-DEE8-0F31-17B4-D74476C93B8E}"/>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5" name="Picture 4">
            <a:extLst>
              <a:ext uri="{FF2B5EF4-FFF2-40B4-BE49-F238E27FC236}">
                <a16:creationId xmlns:a16="http://schemas.microsoft.com/office/drawing/2014/main" id="{8F17A984-DA7A-582B-D81B-1DB9B3588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10" name="TextBox 9">
            <a:extLst>
              <a:ext uri="{FF2B5EF4-FFF2-40B4-BE49-F238E27FC236}">
                <a16:creationId xmlns:a16="http://schemas.microsoft.com/office/drawing/2014/main" id="{3192175F-0ECD-3DF7-FEA7-374BBA99BBCB}"/>
              </a:ext>
            </a:extLst>
          </p:cNvPr>
          <p:cNvSpPr txBox="1"/>
          <p:nvPr/>
        </p:nvSpPr>
        <p:spPr>
          <a:xfrm>
            <a:off x="1901333" y="935988"/>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Environment Description</a:t>
            </a:r>
          </a:p>
        </p:txBody>
      </p:sp>
      <p:sp>
        <p:nvSpPr>
          <p:cNvPr id="11" name="TextBox 10">
            <a:extLst>
              <a:ext uri="{FF2B5EF4-FFF2-40B4-BE49-F238E27FC236}">
                <a16:creationId xmlns:a16="http://schemas.microsoft.com/office/drawing/2014/main" id="{D3E9A42D-2F1F-56E9-5BFA-25985E59EDCA}"/>
              </a:ext>
            </a:extLst>
          </p:cNvPr>
          <p:cNvSpPr txBox="1"/>
          <p:nvPr/>
        </p:nvSpPr>
        <p:spPr>
          <a:xfrm>
            <a:off x="1579880" y="1724431"/>
            <a:ext cx="9032240" cy="17045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latin typeface="Times New Roman" panose="02020603050405020304" pitchFamily="18" charset="0"/>
                <a:ea typeface="Times New Roman" panose="02020603050405020304" pitchFamily="18" charset="0"/>
              </a:rPr>
              <a:t>Hardware Requirements </a:t>
            </a:r>
          </a:p>
          <a:p>
            <a:pPr marL="742950" lvl="1" indent="-285750" algn="just">
              <a:lnSpc>
                <a:spcPct val="150000"/>
              </a:lnSpc>
              <a:buFont typeface="Wingdings" panose="05000000000000000000" pitchFamily="2" charset="2"/>
              <a:buChar char="§"/>
            </a:pPr>
            <a:r>
              <a:rPr lang="en-IN" dirty="0">
                <a:solidFill>
                  <a:srgbClr val="E0FFFF"/>
                </a:solidFill>
                <a:effectLst/>
                <a:latin typeface="Times New Roman" panose="02020603050405020304" pitchFamily="18" charset="0"/>
                <a:ea typeface="Times New Roman" panose="02020603050405020304" pitchFamily="18" charset="0"/>
              </a:rPr>
              <a:t>Processor : </a:t>
            </a:r>
            <a:r>
              <a:rPr lang="en-IN" dirty="0">
                <a:solidFill>
                  <a:srgbClr val="E0FFFF"/>
                </a:solidFill>
                <a:latin typeface="Times New Roman" panose="02020603050405020304" pitchFamily="18" charset="0"/>
                <a:ea typeface="Times New Roman" panose="02020603050405020304" pitchFamily="18" charset="0"/>
              </a:rPr>
              <a:t>Intel core i3 or higher</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SSD : 256GB or higher</a:t>
            </a:r>
          </a:p>
          <a:p>
            <a:pPr marL="742950" lvl="1" indent="-285750" algn="just">
              <a:lnSpc>
                <a:spcPct val="150000"/>
              </a:lnSpc>
              <a:buFont typeface="Wingdings" panose="05000000000000000000" pitchFamily="2" charset="2"/>
              <a:buChar char="§"/>
            </a:pPr>
            <a:r>
              <a:rPr lang="en-IN" dirty="0">
                <a:solidFill>
                  <a:srgbClr val="E0FFFF"/>
                </a:solidFill>
                <a:effectLst/>
                <a:latin typeface="Times New Roman" panose="02020603050405020304" pitchFamily="18" charset="0"/>
                <a:ea typeface="Times New Roman" panose="02020603050405020304" pitchFamily="18" charset="0"/>
              </a:rPr>
              <a:t>RAM : 4GB or higher</a:t>
            </a:r>
          </a:p>
        </p:txBody>
      </p:sp>
      <p:sp>
        <p:nvSpPr>
          <p:cNvPr id="12" name="TextBox 11">
            <a:extLst>
              <a:ext uri="{FF2B5EF4-FFF2-40B4-BE49-F238E27FC236}">
                <a16:creationId xmlns:a16="http://schemas.microsoft.com/office/drawing/2014/main" id="{B4DA641F-98DE-899E-5084-D5C97AF748EE}"/>
              </a:ext>
            </a:extLst>
          </p:cNvPr>
          <p:cNvSpPr txBox="1"/>
          <p:nvPr/>
        </p:nvSpPr>
        <p:spPr>
          <a:xfrm>
            <a:off x="1579880" y="3576168"/>
            <a:ext cx="9032240" cy="295106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latin typeface="Times New Roman" panose="02020603050405020304" pitchFamily="18" charset="0"/>
                <a:ea typeface="Times New Roman" panose="02020603050405020304" pitchFamily="18" charset="0"/>
              </a:rPr>
              <a:t>Soft Requirements </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Windows 7 or higher</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JavaScript</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Microsoft visual studio code</a:t>
            </a:r>
          </a:p>
          <a:p>
            <a:pPr marL="742950" lvl="1" indent="-285750" algn="just">
              <a:lnSpc>
                <a:spcPct val="150000"/>
              </a:lnSpc>
              <a:buFont typeface="Wingdings" panose="05000000000000000000" pitchFamily="2" charset="2"/>
              <a:buChar char="§"/>
            </a:pPr>
            <a:r>
              <a:rPr lang="en-IN" dirty="0" err="1">
                <a:solidFill>
                  <a:srgbClr val="E0FFFF"/>
                </a:solidFill>
                <a:latin typeface="Times New Roman" panose="02020603050405020304" pitchFamily="18" charset="0"/>
                <a:ea typeface="Times New Roman" panose="02020603050405020304" pitchFamily="18" charset="0"/>
              </a:rPr>
              <a:t>Xammp</a:t>
            </a:r>
            <a:r>
              <a:rPr lang="en-IN" dirty="0">
                <a:solidFill>
                  <a:srgbClr val="E0FFFF"/>
                </a:solidFill>
                <a:latin typeface="Times New Roman" panose="02020603050405020304" pitchFamily="18" charset="0"/>
                <a:ea typeface="Times New Roman" panose="02020603050405020304" pitchFamily="18" charset="0"/>
              </a:rPr>
              <a:t> Apache </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Google Chrome</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PHP</a:t>
            </a:r>
          </a:p>
        </p:txBody>
      </p:sp>
    </p:spTree>
    <p:extLst>
      <p:ext uri="{BB962C8B-B14F-4D97-AF65-F5344CB8AC3E}">
        <p14:creationId xmlns:p14="http://schemas.microsoft.com/office/powerpoint/2010/main" val="178179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D7414E-66C3-5335-7EB9-B8E634A4FACB}"/>
              </a:ext>
            </a:extLst>
          </p:cNvPr>
          <p:cNvSpPr/>
          <p:nvPr/>
        </p:nvSpPr>
        <p:spPr>
          <a:xfrm>
            <a:off x="-8747" y="-1670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7557DEA0-65B9-612A-00CC-5FCC28E155A9}"/>
              </a:ext>
            </a:extLst>
          </p:cNvPr>
          <p:cNvSpPr txBox="1"/>
          <p:nvPr/>
        </p:nvSpPr>
        <p:spPr>
          <a:xfrm>
            <a:off x="1910080" y="3007691"/>
            <a:ext cx="8371840" cy="830997"/>
          </a:xfrm>
          <a:prstGeom prst="rect">
            <a:avLst/>
          </a:prstGeom>
          <a:noFill/>
        </p:spPr>
        <p:txBody>
          <a:bodyPr wrap="square" rtlCol="0">
            <a:spAutoFit/>
          </a:bodyPr>
          <a:lstStyle/>
          <a:p>
            <a:pPr algn="ctr"/>
            <a:r>
              <a:rPr lang="en-IN" sz="4800" dirty="0">
                <a:solidFill>
                  <a:srgbClr val="69B4FF"/>
                </a:solidFill>
                <a:latin typeface="Aparajita" panose="02020603050405020304" pitchFamily="18" charset="0"/>
                <a:cs typeface="Aparajita" panose="02020603050405020304" pitchFamily="18" charset="0"/>
              </a:rPr>
              <a:t>Thank You !</a:t>
            </a:r>
          </a:p>
        </p:txBody>
      </p:sp>
      <p:sp>
        <p:nvSpPr>
          <p:cNvPr id="4" name="Rectangle 3">
            <a:extLst>
              <a:ext uri="{FF2B5EF4-FFF2-40B4-BE49-F238E27FC236}">
                <a16:creationId xmlns:a16="http://schemas.microsoft.com/office/drawing/2014/main" id="{7D1330B1-837C-8599-2891-A365BBF78F33}"/>
              </a:ext>
            </a:extLst>
          </p:cNvPr>
          <p:cNvSpPr/>
          <p:nvPr/>
        </p:nvSpPr>
        <p:spPr>
          <a:xfrm>
            <a:off x="8744" y="12301"/>
            <a:ext cx="12183256"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E532B0B1-F849-2044-CB43-B8794974057C}"/>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6" name="Picture 5">
            <a:extLst>
              <a:ext uri="{FF2B5EF4-FFF2-40B4-BE49-F238E27FC236}">
                <a16:creationId xmlns:a16="http://schemas.microsoft.com/office/drawing/2014/main" id="{40058D56-CECA-1F1C-6B6F-378532597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spTree>
    <p:extLst>
      <p:ext uri="{BB962C8B-B14F-4D97-AF65-F5344CB8AC3E}">
        <p14:creationId xmlns:p14="http://schemas.microsoft.com/office/powerpoint/2010/main" val="117859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91354-CE20-71A4-4E2C-DF5079BBDADE}"/>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2D7E2D3A-B09F-1BC3-4582-D3A924AC9B31}"/>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44D01B65-E975-B2B6-FFED-92373C919F46}"/>
              </a:ext>
            </a:extLst>
          </p:cNvPr>
          <p:cNvSpPr txBox="1"/>
          <p:nvPr/>
        </p:nvSpPr>
        <p:spPr>
          <a:xfrm>
            <a:off x="1910080" y="828385"/>
            <a:ext cx="8371840" cy="707886"/>
          </a:xfrm>
          <a:prstGeom prst="rect">
            <a:avLst/>
          </a:prstGeom>
          <a:noFill/>
        </p:spPr>
        <p:txBody>
          <a:bodyPr wrap="square" rtlCol="0">
            <a:spAutoFit/>
          </a:bodyPr>
          <a:lstStyle/>
          <a:p>
            <a:pPr algn="ctr"/>
            <a:r>
              <a:rPr lang="en-US" sz="4000" dirty="0">
                <a:solidFill>
                  <a:srgbClr val="69B4FF"/>
                </a:solidFill>
                <a:effectLst/>
                <a:latin typeface="Aparajita" panose="02020603050405020304" pitchFamily="18" charset="0"/>
                <a:ea typeface="Times New Roman" panose="02020603050405020304" pitchFamily="18" charset="0"/>
                <a:cs typeface="Aparajita" panose="02020603050405020304" pitchFamily="18" charset="0"/>
              </a:rPr>
              <a:t>System Analysis &amp; Planning</a:t>
            </a:r>
            <a:endParaRPr lang="en-IN" sz="4000" dirty="0">
              <a:solidFill>
                <a:srgbClr val="69B4FF"/>
              </a:solidFill>
              <a:latin typeface="Aparajita" panose="02020603050405020304" pitchFamily="18" charset="0"/>
              <a:cs typeface="Aparajita" panose="02020603050405020304" pitchFamily="18" charset="0"/>
            </a:endParaRPr>
          </a:p>
        </p:txBody>
      </p:sp>
      <p:sp>
        <p:nvSpPr>
          <p:cNvPr id="6" name="TextBox 5">
            <a:extLst>
              <a:ext uri="{FF2B5EF4-FFF2-40B4-BE49-F238E27FC236}">
                <a16:creationId xmlns:a16="http://schemas.microsoft.com/office/drawing/2014/main" id="{8D4B85CD-DEFA-C92C-521E-B5406CE2CAE2}"/>
              </a:ext>
            </a:extLst>
          </p:cNvPr>
          <p:cNvSpPr txBox="1"/>
          <p:nvPr/>
        </p:nvSpPr>
        <p:spPr>
          <a:xfrm>
            <a:off x="1910080" y="1615860"/>
            <a:ext cx="9032240" cy="21200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latin typeface="Times New Roman" panose="02020603050405020304" pitchFamily="18" charset="0"/>
                <a:ea typeface="Times New Roman" panose="02020603050405020304" pitchFamily="18" charset="0"/>
              </a:rPr>
              <a:t>Existing System </a:t>
            </a:r>
          </a:p>
          <a:p>
            <a:pPr marL="742950" lvl="1" indent="-285750" algn="just">
              <a:lnSpc>
                <a:spcPct val="150000"/>
              </a:lnSpc>
              <a:buFont typeface="Wingdings" panose="05000000000000000000" pitchFamily="2" charset="2"/>
              <a:buChar char="§"/>
            </a:pPr>
            <a:r>
              <a:rPr lang="en-IN" dirty="0" err="1">
                <a:solidFill>
                  <a:srgbClr val="E0FFFF"/>
                </a:solidFill>
                <a:latin typeface="Times New Roman" panose="02020603050405020304" pitchFamily="18" charset="0"/>
                <a:ea typeface="Times New Roman" panose="02020603050405020304" pitchFamily="18" charset="0"/>
              </a:rPr>
              <a:t>greytHR</a:t>
            </a:r>
            <a:endParaRPr lang="en-IN" dirty="0">
              <a:solidFill>
                <a:srgbClr val="E0FFFF"/>
              </a:solidFill>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Keke HR</a:t>
            </a:r>
          </a:p>
          <a:p>
            <a:pPr marL="742950" lvl="1" indent="-285750" algn="just">
              <a:lnSpc>
                <a:spcPct val="150000"/>
              </a:lnSpc>
              <a:buFont typeface="Wingdings" panose="05000000000000000000" pitchFamily="2" charset="2"/>
              <a:buChar char="§"/>
            </a:pPr>
            <a:r>
              <a:rPr lang="en-IN" dirty="0" err="1">
                <a:solidFill>
                  <a:srgbClr val="E0FFFF"/>
                </a:solidFill>
                <a:latin typeface="Times New Roman" panose="02020603050405020304" pitchFamily="18" charset="0"/>
                <a:ea typeface="Times New Roman" panose="02020603050405020304" pitchFamily="18" charset="0"/>
              </a:rPr>
              <a:t>HROne</a:t>
            </a:r>
            <a:endParaRPr lang="en-IN" dirty="0">
              <a:solidFill>
                <a:srgbClr val="E0FFFF"/>
              </a:solidFill>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Workday HCM</a:t>
            </a:r>
          </a:p>
        </p:txBody>
      </p:sp>
      <p:sp>
        <p:nvSpPr>
          <p:cNvPr id="7" name="TextBox 6">
            <a:extLst>
              <a:ext uri="{FF2B5EF4-FFF2-40B4-BE49-F238E27FC236}">
                <a16:creationId xmlns:a16="http://schemas.microsoft.com/office/drawing/2014/main" id="{605C67FE-863C-F67E-F7FF-569752643508}"/>
              </a:ext>
            </a:extLst>
          </p:cNvPr>
          <p:cNvSpPr txBox="1"/>
          <p:nvPr/>
        </p:nvSpPr>
        <p:spPr>
          <a:xfrm>
            <a:off x="1910080" y="4094172"/>
            <a:ext cx="9032240" cy="17045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latin typeface="Times New Roman" panose="02020603050405020304" pitchFamily="18" charset="0"/>
                <a:ea typeface="Times New Roman" panose="02020603050405020304" pitchFamily="18" charset="0"/>
              </a:rPr>
              <a:t>Drawbacks of above system:</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High cost : </a:t>
            </a: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implementing</a:t>
            </a:r>
            <a:r>
              <a:rPr lang="en-US" sz="1800" dirty="0">
                <a:effectLst/>
                <a:latin typeface="Aparajita" panose="02020603050405020304" pitchFamily="18" charset="0"/>
                <a:ea typeface="Times New Roman" panose="02020603050405020304" pitchFamily="18" charset="0"/>
                <a:cs typeface="Aparajita" panose="02020603050405020304" pitchFamily="18" charset="0"/>
              </a:rPr>
              <a:t> </a:t>
            </a:r>
            <a:r>
              <a:rPr lang="en-IN" dirty="0">
                <a:solidFill>
                  <a:srgbClr val="E0FFFF"/>
                </a:solidFill>
                <a:latin typeface="Times New Roman" panose="02020603050405020304" pitchFamily="18" charset="0"/>
                <a:ea typeface="Times New Roman" panose="02020603050405020304" pitchFamily="18" charset="0"/>
              </a:rPr>
              <a:t> and maintaining of can be high. </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Inflexibility : Traditional system can be difficult to adapt changes employee info.</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Difficult to scale : Manual system can be difficult to scale as a company grows</a:t>
            </a:r>
          </a:p>
        </p:txBody>
      </p:sp>
      <p:sp>
        <p:nvSpPr>
          <p:cNvPr id="8" name="TextBox 7">
            <a:extLst>
              <a:ext uri="{FF2B5EF4-FFF2-40B4-BE49-F238E27FC236}">
                <a16:creationId xmlns:a16="http://schemas.microsoft.com/office/drawing/2014/main" id="{CCD748D2-9EDF-EC30-11CF-1A4BBDE750FC}"/>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9" name="Picture 8">
            <a:extLst>
              <a:ext uri="{FF2B5EF4-FFF2-40B4-BE49-F238E27FC236}">
                <a16:creationId xmlns:a16="http://schemas.microsoft.com/office/drawing/2014/main" id="{1DBC298B-519F-8ECE-E137-96DCD0B21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293293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76EEB5-17FF-9A88-59A7-8A22C823273B}"/>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A5210123-E378-F308-85A1-7355AE68B8D2}"/>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74729B7B-722E-C57C-E30E-1621BD4756FB}"/>
              </a:ext>
            </a:extLst>
          </p:cNvPr>
          <p:cNvSpPr txBox="1"/>
          <p:nvPr/>
        </p:nvSpPr>
        <p:spPr>
          <a:xfrm>
            <a:off x="1901333" y="987180"/>
            <a:ext cx="8371840" cy="707886"/>
          </a:xfrm>
          <a:prstGeom prst="rect">
            <a:avLst/>
          </a:prstGeom>
          <a:noFill/>
        </p:spPr>
        <p:txBody>
          <a:bodyPr wrap="square" rtlCol="0">
            <a:spAutoFit/>
          </a:bodyPr>
          <a:lstStyle/>
          <a:p>
            <a:pPr algn="ctr"/>
            <a:r>
              <a:rPr lang="en-US" sz="4000" dirty="0">
                <a:solidFill>
                  <a:srgbClr val="69B4FF"/>
                </a:solidFill>
                <a:effectLst/>
                <a:latin typeface="Aparajita" panose="02020603050405020304" pitchFamily="18" charset="0"/>
                <a:ea typeface="Times New Roman" panose="02020603050405020304" pitchFamily="18" charset="0"/>
                <a:cs typeface="Aparajita" panose="02020603050405020304" pitchFamily="18" charset="0"/>
              </a:rPr>
              <a:t>System Analysis &amp; Planning</a:t>
            </a:r>
            <a:endParaRPr lang="en-IN" sz="4000" dirty="0">
              <a:solidFill>
                <a:srgbClr val="69B4FF"/>
              </a:solidFill>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A73248DB-8BE4-828A-96DE-F49C1A9274EF}"/>
              </a:ext>
            </a:extLst>
          </p:cNvPr>
          <p:cNvSpPr txBox="1"/>
          <p:nvPr/>
        </p:nvSpPr>
        <p:spPr>
          <a:xfrm>
            <a:off x="1826436" y="2080010"/>
            <a:ext cx="8521633" cy="230832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E0FFFF"/>
                </a:solidFill>
                <a:latin typeface="Times New Roman" panose="02020603050405020304" pitchFamily="18" charset="0"/>
                <a:cs typeface="Times New Roman" panose="02020603050405020304" pitchFamily="18" charset="0"/>
              </a:rPr>
              <a:t>Requirement gathering and analysis:</a:t>
            </a:r>
          </a:p>
          <a:p>
            <a:pPr marL="742950" lvl="1" indent="-285750">
              <a:buFont typeface="Wingdings" panose="05000000000000000000" pitchFamily="2" charset="2"/>
              <a:buChar char="§"/>
            </a:pPr>
            <a:endParaRPr lang="en-IN" dirty="0">
              <a:solidFill>
                <a:srgbClr val="E0FFFF"/>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Payroll compliance : The system must be able to calculate and deduct all applicable taxes.</a:t>
            </a:r>
          </a:p>
          <a:p>
            <a:pPr marL="742950" lvl="1" indent="-285750">
              <a:buFont typeface="Wingdings" panose="05000000000000000000" pitchFamily="2" charset="2"/>
              <a:buChar char="§"/>
            </a:pPr>
            <a:r>
              <a:rPr lang="en-US" dirty="0">
                <a:solidFill>
                  <a:srgbClr val="E0FFFF"/>
                </a:solidFill>
                <a:latin typeface="Times New Roman" panose="02020603050405020304" pitchFamily="18" charset="0"/>
                <a:ea typeface="Times New Roman" panose="02020603050405020304" pitchFamily="18" charset="0"/>
                <a:cs typeface="Times New Roman" panose="02020603050405020304" pitchFamily="18" charset="0"/>
              </a:rPr>
              <a:t>Expense management : The system must be able to track and manage employee expense</a:t>
            </a:r>
          </a:p>
          <a:p>
            <a:pPr marL="742950" lvl="1" indent="-285750">
              <a:buFont typeface="Wingdings" panose="05000000000000000000" pitchFamily="2" charset="2"/>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Dashboard &amp; Reporting : The system must provide a dashboard with real-time data on payroll, expense, and other financial information.</a:t>
            </a:r>
          </a:p>
        </p:txBody>
      </p:sp>
      <p:sp>
        <p:nvSpPr>
          <p:cNvPr id="6" name="TextBox 5">
            <a:extLst>
              <a:ext uri="{FF2B5EF4-FFF2-40B4-BE49-F238E27FC236}">
                <a16:creationId xmlns:a16="http://schemas.microsoft.com/office/drawing/2014/main" id="{8D68389A-9664-23AC-8407-521C306724AC}"/>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16E38F94-2D96-FAA0-EE40-2F3A1E8EB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380190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FD0E9B-6962-8C41-C8E7-8015DF89EB2B}"/>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ADE9D1B9-279C-4128-C642-1EA43BD2C800}"/>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3CE35F77-D945-6D86-66B3-A1AA6E801FDB}"/>
              </a:ext>
            </a:extLst>
          </p:cNvPr>
          <p:cNvSpPr txBox="1"/>
          <p:nvPr/>
        </p:nvSpPr>
        <p:spPr>
          <a:xfrm>
            <a:off x="1910080" y="1118727"/>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Proposed System</a:t>
            </a:r>
          </a:p>
        </p:txBody>
      </p:sp>
      <p:sp>
        <p:nvSpPr>
          <p:cNvPr id="5" name="TextBox 4">
            <a:extLst>
              <a:ext uri="{FF2B5EF4-FFF2-40B4-BE49-F238E27FC236}">
                <a16:creationId xmlns:a16="http://schemas.microsoft.com/office/drawing/2014/main" id="{0695F96A-35F7-59B9-B8FC-C02B469B574A}"/>
              </a:ext>
            </a:extLst>
          </p:cNvPr>
          <p:cNvSpPr txBox="1"/>
          <p:nvPr/>
        </p:nvSpPr>
        <p:spPr>
          <a:xfrm>
            <a:off x="1571133" y="1977502"/>
            <a:ext cx="9032240" cy="33665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latin typeface="Times New Roman" panose="02020603050405020304" pitchFamily="18" charset="0"/>
                <a:ea typeface="Times New Roman" panose="02020603050405020304" pitchFamily="18" charset="0"/>
              </a:rPr>
              <a:t>Scope</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To develop a user-friendly and efficient payroll management system that automates the process of calculating and disbursing employee salaries, bonuses, and deductions.</a:t>
            </a:r>
          </a:p>
          <a:p>
            <a:pPr marL="742950" lvl="1" indent="-285750" algn="just">
              <a:lnSpc>
                <a:spcPct val="150000"/>
              </a:lnSpc>
              <a:buFont typeface="Wingdings" panose="05000000000000000000" pitchFamily="2" charset="2"/>
              <a:buChar char="§"/>
            </a:pPr>
            <a:r>
              <a:rPr lang="en-IN" dirty="0">
                <a:solidFill>
                  <a:srgbClr val="E0FFFF"/>
                </a:solidFill>
                <a:effectLst/>
                <a:latin typeface="Times New Roman" panose="02020603050405020304" pitchFamily="18" charset="0"/>
                <a:ea typeface="Times New Roman" panose="02020603050405020304" pitchFamily="18" charset="0"/>
              </a:rPr>
              <a:t>To ensure compli</a:t>
            </a:r>
            <a:r>
              <a:rPr lang="en-IN" dirty="0">
                <a:solidFill>
                  <a:srgbClr val="E0FFFF"/>
                </a:solidFill>
                <a:latin typeface="Times New Roman" panose="02020603050405020304" pitchFamily="18" charset="0"/>
                <a:ea typeface="Times New Roman" panose="02020603050405020304" pitchFamily="18" charset="0"/>
              </a:rPr>
              <a:t>ance with all relevant tax laws and regulations.</a:t>
            </a:r>
          </a:p>
          <a:p>
            <a:pPr marL="742950" lvl="1" indent="-285750" algn="just">
              <a:lnSpc>
                <a:spcPct val="150000"/>
              </a:lnSpc>
              <a:buFont typeface="Wingdings" panose="05000000000000000000" pitchFamily="2" charset="2"/>
              <a:buChar char="§"/>
            </a:pPr>
            <a:r>
              <a:rPr lang="en-IN" dirty="0">
                <a:solidFill>
                  <a:srgbClr val="E0FFFF"/>
                </a:solidFill>
                <a:effectLst/>
                <a:latin typeface="Times New Roman" panose="02020603050405020304" pitchFamily="18" charset="0"/>
                <a:ea typeface="Times New Roman" panose="02020603050405020304" pitchFamily="18" charset="0"/>
              </a:rPr>
              <a:t>To provide accurate and timely payroll reports.</a:t>
            </a:r>
          </a:p>
          <a:p>
            <a:pPr marL="742950" lvl="1" indent="-285750" algn="just">
              <a:lnSpc>
                <a:spcPct val="150000"/>
              </a:lnSpc>
              <a:buFont typeface="Wingdings" panose="05000000000000000000" pitchFamily="2" charset="2"/>
              <a:buChar char="§"/>
            </a:pPr>
            <a:r>
              <a:rPr lang="en-IN" dirty="0">
                <a:solidFill>
                  <a:srgbClr val="E0FFFF"/>
                </a:solidFill>
                <a:latin typeface="Times New Roman" panose="02020603050405020304" pitchFamily="18" charset="0"/>
                <a:ea typeface="Times New Roman" panose="02020603050405020304" pitchFamily="18" charset="0"/>
              </a:rPr>
              <a:t>To improve the efficiency of the HR department by freeing up time to focus on other tasks.</a:t>
            </a:r>
          </a:p>
          <a:p>
            <a:pPr marL="742950" lvl="1" indent="-285750" algn="just">
              <a:lnSpc>
                <a:spcPct val="150000"/>
              </a:lnSpc>
              <a:buFont typeface="Wingdings" panose="05000000000000000000" pitchFamily="2" charset="2"/>
              <a:buChar char="§"/>
            </a:pPr>
            <a:r>
              <a:rPr lang="en-IN" dirty="0">
                <a:solidFill>
                  <a:srgbClr val="E0FFFF"/>
                </a:solidFill>
                <a:effectLst/>
                <a:latin typeface="Times New Roman" panose="02020603050405020304" pitchFamily="18" charset="0"/>
                <a:ea typeface="Times New Roman" panose="02020603050405020304" pitchFamily="18" charset="0"/>
              </a:rPr>
              <a:t>To improve </a:t>
            </a:r>
            <a:r>
              <a:rPr lang="en-IN" dirty="0">
                <a:solidFill>
                  <a:srgbClr val="E0FFFF"/>
                </a:solidFill>
                <a:latin typeface="Times New Roman" panose="02020603050405020304" pitchFamily="18" charset="0"/>
                <a:ea typeface="Times New Roman" panose="02020603050405020304" pitchFamily="18" charset="0"/>
              </a:rPr>
              <a:t>employee satisfaction by ensuring that they are paid accurately and on time.</a:t>
            </a:r>
            <a:endParaRPr lang="en-IN" dirty="0">
              <a:solidFill>
                <a:srgbClr val="E0FFFF"/>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ACAE0228-11E6-72FD-930C-3F3DD0CB7EBE}"/>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3E9076ED-992B-3894-6118-6BE0F7AC7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27336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81915-2C5C-F84B-D405-463BEA51B4FC}"/>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D59D05E8-5022-2CF9-63CE-24C2236C69A9}"/>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68F8345A-996A-09BA-0F9A-E5610A8D5855}"/>
              </a:ext>
            </a:extLst>
          </p:cNvPr>
          <p:cNvSpPr txBox="1"/>
          <p:nvPr/>
        </p:nvSpPr>
        <p:spPr>
          <a:xfrm>
            <a:off x="1910080" y="1068555"/>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Proposed System</a:t>
            </a:r>
          </a:p>
        </p:txBody>
      </p:sp>
      <p:sp>
        <p:nvSpPr>
          <p:cNvPr id="5" name="TextBox 4">
            <a:extLst>
              <a:ext uri="{FF2B5EF4-FFF2-40B4-BE49-F238E27FC236}">
                <a16:creationId xmlns:a16="http://schemas.microsoft.com/office/drawing/2014/main" id="{76C6028D-6134-24AB-BD38-C4FE6F58211E}"/>
              </a:ext>
            </a:extLst>
          </p:cNvPr>
          <p:cNvSpPr txBox="1"/>
          <p:nvPr/>
        </p:nvSpPr>
        <p:spPr>
          <a:xfrm>
            <a:off x="1839455" y="1822405"/>
            <a:ext cx="8513090" cy="41569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effectLst/>
                <a:latin typeface="Times New Roman" panose="02020603050405020304" pitchFamily="18" charset="0"/>
                <a:ea typeface="Times New Roman" panose="02020603050405020304" pitchFamily="18" charset="0"/>
              </a:rPr>
              <a:t>Project </a:t>
            </a:r>
            <a:r>
              <a:rPr lang="en-IN" dirty="0">
                <a:solidFill>
                  <a:srgbClr val="E0FFFF"/>
                </a:solidFill>
                <a:latin typeface="Times New Roman" panose="02020603050405020304" pitchFamily="18" charset="0"/>
                <a:ea typeface="Times New Roman" panose="02020603050405020304" pitchFamily="18" charset="0"/>
              </a:rPr>
              <a:t>Modules:</a:t>
            </a:r>
          </a:p>
          <a:p>
            <a:pPr marL="400050" indent="-400050" algn="just">
              <a:lnSpc>
                <a:spcPct val="150000"/>
              </a:lnSpc>
              <a:buFont typeface="+mj-lt"/>
              <a:buAutoNum type="romanUcPeriod"/>
            </a:pPr>
            <a:r>
              <a:rPr lang="en-IN" sz="1600">
                <a:solidFill>
                  <a:srgbClr val="E0FFFF"/>
                </a:solidFill>
                <a:latin typeface="Times New Roman" panose="02020603050405020304" pitchFamily="18" charset="0"/>
                <a:ea typeface="Times New Roman" panose="02020603050405020304" pitchFamily="18" charset="0"/>
              </a:rPr>
              <a:t>Admin</a:t>
            </a:r>
            <a:endParaRPr lang="en-IN" sz="1600" dirty="0">
              <a:solidFill>
                <a:srgbClr val="E0FFFF"/>
              </a:solidFill>
              <a:latin typeface="Times New Roman" panose="02020603050405020304" pitchFamily="18" charset="0"/>
              <a:ea typeface="Times New Roman" panose="02020603050405020304" pitchFamily="18" charset="0"/>
            </a:endParaRP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Login</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Add employee</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Employee details</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Employee update</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Add Department </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Add Shift</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Send Message</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Take Attendance</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Calculate Salaries</a:t>
            </a:r>
          </a:p>
        </p:txBody>
      </p:sp>
      <p:sp>
        <p:nvSpPr>
          <p:cNvPr id="6" name="TextBox 5">
            <a:extLst>
              <a:ext uri="{FF2B5EF4-FFF2-40B4-BE49-F238E27FC236}">
                <a16:creationId xmlns:a16="http://schemas.microsoft.com/office/drawing/2014/main" id="{9D018D77-9A62-C5DE-DA08-5A571888311D}"/>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2E1AB0D1-067C-A00E-1965-DE912BE4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399516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81915-2C5C-F84B-D405-463BEA51B4FC}"/>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D59D05E8-5022-2CF9-63CE-24C2236C69A9}"/>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68F8345A-996A-09BA-0F9A-E5610A8D5855}"/>
              </a:ext>
            </a:extLst>
          </p:cNvPr>
          <p:cNvSpPr txBox="1"/>
          <p:nvPr/>
        </p:nvSpPr>
        <p:spPr>
          <a:xfrm>
            <a:off x="1910080" y="1068555"/>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Proposed System</a:t>
            </a:r>
          </a:p>
        </p:txBody>
      </p:sp>
      <p:sp>
        <p:nvSpPr>
          <p:cNvPr id="5" name="TextBox 4">
            <a:extLst>
              <a:ext uri="{FF2B5EF4-FFF2-40B4-BE49-F238E27FC236}">
                <a16:creationId xmlns:a16="http://schemas.microsoft.com/office/drawing/2014/main" id="{76C6028D-6134-24AB-BD38-C4FE6F58211E}"/>
              </a:ext>
            </a:extLst>
          </p:cNvPr>
          <p:cNvSpPr txBox="1"/>
          <p:nvPr/>
        </p:nvSpPr>
        <p:spPr>
          <a:xfrm>
            <a:off x="1839455" y="1657474"/>
            <a:ext cx="8513090" cy="41569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rgbClr val="E0FFFF"/>
                </a:solidFill>
                <a:effectLst/>
                <a:latin typeface="Times New Roman" panose="02020603050405020304" pitchFamily="18" charset="0"/>
                <a:ea typeface="Times New Roman" panose="02020603050405020304" pitchFamily="18" charset="0"/>
              </a:rPr>
              <a:t>Project </a:t>
            </a:r>
            <a:r>
              <a:rPr lang="en-IN" dirty="0">
                <a:solidFill>
                  <a:srgbClr val="E0FFFF"/>
                </a:solidFill>
                <a:latin typeface="Times New Roman" panose="02020603050405020304" pitchFamily="18" charset="0"/>
                <a:ea typeface="Times New Roman" panose="02020603050405020304" pitchFamily="18" charset="0"/>
              </a:rPr>
              <a:t>Modules:</a:t>
            </a:r>
          </a:p>
          <a:p>
            <a:pPr marL="400050" indent="-400050" algn="just">
              <a:lnSpc>
                <a:spcPct val="150000"/>
              </a:lnSpc>
              <a:buFont typeface="+mj-lt"/>
              <a:buAutoNum type="romanUcPeriod" startAt="2"/>
            </a:pPr>
            <a:r>
              <a:rPr lang="en-IN" sz="1600" dirty="0">
                <a:solidFill>
                  <a:srgbClr val="E0FFFF"/>
                </a:solidFill>
                <a:latin typeface="Times New Roman" panose="02020603050405020304" pitchFamily="18" charset="0"/>
                <a:ea typeface="Times New Roman" panose="02020603050405020304" pitchFamily="18" charset="0"/>
              </a:rPr>
              <a:t>Employees</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Login</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View Attendance </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Profile </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Change Password </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View Salary Details </a:t>
            </a:r>
          </a:p>
          <a:p>
            <a:pPr marL="857250" lvl="1" indent="-400050" algn="just">
              <a:lnSpc>
                <a:spcPct val="150000"/>
              </a:lnSpc>
              <a:buFont typeface="+mj-lt"/>
              <a:buAutoNum type="romanUcPeriod"/>
            </a:pPr>
            <a:r>
              <a:rPr lang="en-IN" sz="1600" dirty="0">
                <a:solidFill>
                  <a:srgbClr val="E0FFFF"/>
                </a:solidFill>
                <a:latin typeface="Times New Roman" panose="02020603050405020304" pitchFamily="18" charset="0"/>
                <a:ea typeface="Times New Roman" panose="02020603050405020304" pitchFamily="18" charset="0"/>
              </a:rPr>
              <a:t>Print Pay Slip </a:t>
            </a:r>
          </a:p>
          <a:p>
            <a:pPr marL="857250" lvl="1" indent="-400050" algn="just">
              <a:lnSpc>
                <a:spcPct val="150000"/>
              </a:lnSpc>
              <a:buFont typeface="+mj-lt"/>
              <a:buAutoNum type="romanUcPeriod"/>
            </a:pPr>
            <a:endParaRPr lang="en-IN" sz="1600" dirty="0">
              <a:solidFill>
                <a:srgbClr val="E0FFFF"/>
              </a:solidFill>
              <a:latin typeface="Times New Roman" panose="02020603050405020304" pitchFamily="18" charset="0"/>
              <a:ea typeface="Times New Roman" panose="02020603050405020304" pitchFamily="18" charset="0"/>
            </a:endParaRPr>
          </a:p>
          <a:p>
            <a:pPr marL="857250" lvl="1" indent="-400050" algn="just">
              <a:lnSpc>
                <a:spcPct val="150000"/>
              </a:lnSpc>
              <a:buFont typeface="+mj-lt"/>
              <a:buAutoNum type="romanUcPeriod"/>
            </a:pPr>
            <a:endParaRPr lang="en-IN" sz="1600" dirty="0">
              <a:solidFill>
                <a:srgbClr val="E0FFFF"/>
              </a:solidFill>
              <a:latin typeface="Times New Roman" panose="02020603050405020304" pitchFamily="18" charset="0"/>
              <a:ea typeface="Times New Roman" panose="02020603050405020304" pitchFamily="18" charset="0"/>
            </a:endParaRPr>
          </a:p>
          <a:p>
            <a:pPr algn="just">
              <a:lnSpc>
                <a:spcPct val="150000"/>
              </a:lnSpc>
            </a:pPr>
            <a:endParaRPr lang="en-IN" sz="1600" dirty="0">
              <a:solidFill>
                <a:srgbClr val="E0FFFF"/>
              </a:solidFill>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D018D77-9A62-C5DE-DA08-5A571888311D}"/>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7" name="Picture 6">
            <a:extLst>
              <a:ext uri="{FF2B5EF4-FFF2-40B4-BE49-F238E27FC236}">
                <a16:creationId xmlns:a16="http://schemas.microsoft.com/office/drawing/2014/main" id="{2E1AB0D1-067C-A00E-1965-DE912BE4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Tree>
    <p:extLst>
      <p:ext uri="{BB962C8B-B14F-4D97-AF65-F5344CB8AC3E}">
        <p14:creationId xmlns:p14="http://schemas.microsoft.com/office/powerpoint/2010/main" val="372264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A41DA-50F5-A032-49F5-3581B67A2107}"/>
              </a:ext>
            </a:extLst>
          </p:cNvPr>
          <p:cNvSpPr/>
          <p:nvPr/>
        </p:nvSpPr>
        <p:spPr>
          <a:xfrm>
            <a:off x="-8747" y="-10160"/>
            <a:ext cx="12192000"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3" name="Rectangle 2">
            <a:extLst>
              <a:ext uri="{FF2B5EF4-FFF2-40B4-BE49-F238E27FC236}">
                <a16:creationId xmlns:a16="http://schemas.microsoft.com/office/drawing/2014/main" id="{730D1D83-EA06-27CF-CEF6-3AF25208252A}"/>
              </a:ext>
            </a:extLst>
          </p:cNvPr>
          <p:cNvSpPr/>
          <p:nvPr/>
        </p:nvSpPr>
        <p:spPr>
          <a:xfrm>
            <a:off x="-8746" y="-10160"/>
            <a:ext cx="12192002"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7" name="TextBox 6">
            <a:extLst>
              <a:ext uri="{FF2B5EF4-FFF2-40B4-BE49-F238E27FC236}">
                <a16:creationId xmlns:a16="http://schemas.microsoft.com/office/drawing/2014/main" id="{D1BF8124-90D5-4C2D-23EB-A0CCFE08165F}"/>
              </a:ext>
            </a:extLst>
          </p:cNvPr>
          <p:cNvSpPr txBox="1"/>
          <p:nvPr/>
        </p:nvSpPr>
        <p:spPr>
          <a:xfrm>
            <a:off x="8111613"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8" name="Picture 7">
            <a:extLst>
              <a:ext uri="{FF2B5EF4-FFF2-40B4-BE49-F238E27FC236}">
                <a16:creationId xmlns:a16="http://schemas.microsoft.com/office/drawing/2014/main" id="{1D1C6DC8-330B-52C5-64ED-EC435C016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2" y="139126"/>
            <a:ext cx="334143" cy="334143"/>
          </a:xfrm>
          <a:prstGeom prst="rect">
            <a:avLst/>
          </a:prstGeom>
        </p:spPr>
      </p:pic>
      <p:sp>
        <p:nvSpPr>
          <p:cNvPr id="9" name="Rectangle 8">
            <a:extLst>
              <a:ext uri="{FF2B5EF4-FFF2-40B4-BE49-F238E27FC236}">
                <a16:creationId xmlns:a16="http://schemas.microsoft.com/office/drawing/2014/main" id="{937FD64D-FB58-02CD-4B08-B83A98A6E75E}"/>
              </a:ext>
            </a:extLst>
          </p:cNvPr>
          <p:cNvSpPr/>
          <p:nvPr/>
        </p:nvSpPr>
        <p:spPr>
          <a:xfrm>
            <a:off x="-254824" y="-10160"/>
            <a:ext cx="12446824" cy="6879780"/>
          </a:xfrm>
          <a:prstGeom prst="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0" name="Rectangle 9">
            <a:extLst>
              <a:ext uri="{FF2B5EF4-FFF2-40B4-BE49-F238E27FC236}">
                <a16:creationId xmlns:a16="http://schemas.microsoft.com/office/drawing/2014/main" id="{78DCB4F9-8A9E-A6AA-82DB-E7891D1E2514}"/>
              </a:ext>
            </a:extLst>
          </p:cNvPr>
          <p:cNvSpPr/>
          <p:nvPr/>
        </p:nvSpPr>
        <p:spPr>
          <a:xfrm>
            <a:off x="0" y="-10160"/>
            <a:ext cx="12183255"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3E3FF3C6-4023-AD02-CD02-977F275D3541}"/>
              </a:ext>
            </a:extLst>
          </p:cNvPr>
          <p:cNvSpPr txBox="1"/>
          <p:nvPr/>
        </p:nvSpPr>
        <p:spPr>
          <a:xfrm>
            <a:off x="1910080" y="829240"/>
            <a:ext cx="8371840" cy="707886"/>
          </a:xfrm>
          <a:prstGeom prst="rect">
            <a:avLst/>
          </a:prstGeom>
          <a:noFill/>
        </p:spPr>
        <p:txBody>
          <a:bodyPr wrap="square" rtlCol="0">
            <a:spAutoFit/>
          </a:bodyPr>
          <a:lstStyle/>
          <a:p>
            <a:pPr algn="ctr"/>
            <a:r>
              <a:rPr lang="en-IN" sz="4000" dirty="0">
                <a:solidFill>
                  <a:srgbClr val="69B4FF"/>
                </a:solidFill>
                <a:latin typeface="Aparajita" panose="02020603050405020304" pitchFamily="18" charset="0"/>
                <a:cs typeface="Aparajita" panose="02020603050405020304" pitchFamily="18" charset="0"/>
              </a:rPr>
              <a:t>Detail Planning</a:t>
            </a:r>
          </a:p>
        </p:txBody>
      </p:sp>
      <p:sp>
        <p:nvSpPr>
          <p:cNvPr id="12" name="TextBox 11">
            <a:extLst>
              <a:ext uri="{FF2B5EF4-FFF2-40B4-BE49-F238E27FC236}">
                <a16:creationId xmlns:a16="http://schemas.microsoft.com/office/drawing/2014/main" id="{9C484BE1-CA1D-6097-ED04-7E20611EA59A}"/>
              </a:ext>
            </a:extLst>
          </p:cNvPr>
          <p:cNvSpPr txBox="1"/>
          <p:nvPr/>
        </p:nvSpPr>
        <p:spPr>
          <a:xfrm>
            <a:off x="1839455" y="1681165"/>
            <a:ext cx="851309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0FFFF"/>
                </a:solidFill>
                <a:effectLst/>
                <a:latin typeface="Times New Roman" panose="02020603050405020304" pitchFamily="18" charset="0"/>
                <a:ea typeface="Times New Roman" panose="02020603050405020304" pitchFamily="18" charset="0"/>
                <a:cs typeface="Times New Roman" panose="02020603050405020304" pitchFamily="18" charset="0"/>
              </a:rPr>
              <a:t>Process Specification / Activity Flow Diagram</a:t>
            </a:r>
            <a:endParaRPr lang="en-IN" dirty="0">
              <a:solidFill>
                <a:srgbClr val="E0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BE48D-0944-2CEF-7426-2196C343853D}"/>
              </a:ext>
            </a:extLst>
          </p:cNvPr>
          <p:cNvSpPr txBox="1"/>
          <p:nvPr/>
        </p:nvSpPr>
        <p:spPr>
          <a:xfrm>
            <a:off x="1910080" y="2194536"/>
            <a:ext cx="2298894"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a:solidFill>
                  <a:srgbClr val="69B4FF"/>
                </a:solidFill>
                <a:latin typeface="Times New Roman" panose="02020603050405020304" pitchFamily="18" charset="0"/>
                <a:cs typeface="Times New Roman" panose="02020603050405020304" pitchFamily="18" charset="0"/>
              </a:rPr>
              <a:t>Admin </a:t>
            </a:r>
            <a:r>
              <a:rPr lang="en-IN" sz="1400" dirty="0">
                <a:solidFill>
                  <a:srgbClr val="69B4FF"/>
                </a:solidFill>
                <a:latin typeface="Times New Roman" panose="02020603050405020304" pitchFamily="18" charset="0"/>
                <a:cs typeface="Times New Roman" panose="02020603050405020304" pitchFamily="18" charset="0"/>
              </a:rPr>
              <a:t>side</a:t>
            </a:r>
          </a:p>
        </p:txBody>
      </p:sp>
      <p:sp>
        <p:nvSpPr>
          <p:cNvPr id="17" name="Rectangle 16">
            <a:extLst>
              <a:ext uri="{FF2B5EF4-FFF2-40B4-BE49-F238E27FC236}">
                <a16:creationId xmlns:a16="http://schemas.microsoft.com/office/drawing/2014/main" id="{7BEE450D-EFAC-C27F-729B-9D4218DBDB1E}"/>
              </a:ext>
            </a:extLst>
          </p:cNvPr>
          <p:cNvSpPr/>
          <p:nvPr/>
        </p:nvSpPr>
        <p:spPr>
          <a:xfrm>
            <a:off x="-254824" y="-10160"/>
            <a:ext cx="12438078" cy="612396"/>
          </a:xfrm>
          <a:prstGeom prst="rect">
            <a:avLst/>
          </a:prstGeom>
          <a:solidFill>
            <a:srgbClr val="1E1E1E"/>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parajita" panose="02020603050405020304" pitchFamily="18" charset="0"/>
              <a:cs typeface="Aparajita" panose="02020603050405020304" pitchFamily="18" charset="0"/>
            </a:endParaRPr>
          </a:p>
        </p:txBody>
      </p:sp>
      <p:sp>
        <p:nvSpPr>
          <p:cNvPr id="18" name="TextBox 17">
            <a:extLst>
              <a:ext uri="{FF2B5EF4-FFF2-40B4-BE49-F238E27FC236}">
                <a16:creationId xmlns:a16="http://schemas.microsoft.com/office/drawing/2014/main" id="{A75458BC-5FE1-1DE6-5091-682C6DE9059B}"/>
              </a:ext>
            </a:extLst>
          </p:cNvPr>
          <p:cNvSpPr txBox="1"/>
          <p:nvPr/>
        </p:nvSpPr>
        <p:spPr>
          <a:xfrm>
            <a:off x="8111611" y="153425"/>
            <a:ext cx="3825565" cy="369332"/>
          </a:xfrm>
          <a:prstGeom prst="rect">
            <a:avLst/>
          </a:prstGeom>
          <a:noFill/>
        </p:spPr>
        <p:txBody>
          <a:bodyPr wrap="square" rtlCol="0">
            <a:spAutoFit/>
          </a:bodyPr>
          <a:lstStyle/>
          <a:p>
            <a:pPr algn="ctr"/>
            <a:r>
              <a:rPr lang="en-IN" dirty="0">
                <a:solidFill>
                  <a:srgbClr val="69B4FF"/>
                </a:solidFill>
                <a:latin typeface="Aparajita" panose="02020603050405020304" pitchFamily="18" charset="0"/>
                <a:cs typeface="Aparajita" panose="02020603050405020304" pitchFamily="18" charset="0"/>
              </a:rPr>
              <a:t>                  Payroll Management System </a:t>
            </a:r>
          </a:p>
        </p:txBody>
      </p:sp>
      <p:pic>
        <p:nvPicPr>
          <p:cNvPr id="19" name="Picture 18">
            <a:extLst>
              <a:ext uri="{FF2B5EF4-FFF2-40B4-BE49-F238E27FC236}">
                <a16:creationId xmlns:a16="http://schemas.microsoft.com/office/drawing/2014/main" id="{21939ACC-E334-EAAF-8D8A-61CF78C6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70" y="139126"/>
            <a:ext cx="334143" cy="334143"/>
          </a:xfrm>
          <a:prstGeom prst="rect">
            <a:avLst/>
          </a:prstGeom>
        </p:spPr>
      </p:pic>
      <p:pic>
        <p:nvPicPr>
          <p:cNvPr id="25" name="Picture 24">
            <a:extLst>
              <a:ext uri="{FF2B5EF4-FFF2-40B4-BE49-F238E27FC236}">
                <a16:creationId xmlns:a16="http://schemas.microsoft.com/office/drawing/2014/main" id="{2BDD6DEF-593A-3296-D224-79989E898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806" y="2502313"/>
            <a:ext cx="2298894" cy="4211648"/>
          </a:xfrm>
          <a:prstGeom prst="rect">
            <a:avLst/>
          </a:prstGeom>
        </p:spPr>
      </p:pic>
    </p:spTree>
    <p:extLst>
      <p:ext uri="{BB962C8B-B14F-4D97-AF65-F5344CB8AC3E}">
        <p14:creationId xmlns:p14="http://schemas.microsoft.com/office/powerpoint/2010/main" val="3640032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1241</Words>
  <Application>Microsoft Office PowerPoint</Application>
  <PresentationFormat>Widescreen</PresentationFormat>
  <Paragraphs>290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Aparajita</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Vishwakarma</dc:creator>
  <cp:lastModifiedBy>Abhishek Vishwakarma</cp:lastModifiedBy>
  <cp:revision>7</cp:revision>
  <dcterms:created xsi:type="dcterms:W3CDTF">2024-09-12T10:31:39Z</dcterms:created>
  <dcterms:modified xsi:type="dcterms:W3CDTF">2024-09-19T05:37:44Z</dcterms:modified>
</cp:coreProperties>
</file>